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3.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4.xml" ContentType="application/inkml+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7"/>
  </p:notesMasterIdLst>
  <p:sldIdLst>
    <p:sldId id="256" r:id="rId3"/>
    <p:sldId id="1090" r:id="rId4"/>
    <p:sldId id="1095" r:id="rId5"/>
    <p:sldId id="1096" r:id="rId6"/>
    <p:sldId id="1158" r:id="rId7"/>
    <p:sldId id="1112" r:id="rId8"/>
    <p:sldId id="1097" r:id="rId9"/>
    <p:sldId id="1098" r:id="rId10"/>
    <p:sldId id="1099" r:id="rId11"/>
    <p:sldId id="1164" r:id="rId12"/>
    <p:sldId id="1165" r:id="rId13"/>
    <p:sldId id="1163" r:id="rId14"/>
    <p:sldId id="1162" r:id="rId15"/>
    <p:sldId id="1100" r:id="rId16"/>
    <p:sldId id="1113" r:id="rId17"/>
    <p:sldId id="1160" r:id="rId18"/>
    <p:sldId id="1101" r:id="rId19"/>
    <p:sldId id="1102" r:id="rId20"/>
    <p:sldId id="1103" r:id="rId21"/>
    <p:sldId id="1104" r:id="rId22"/>
    <p:sldId id="1105" r:id="rId23"/>
    <p:sldId id="1106" r:id="rId24"/>
    <p:sldId id="1115" r:id="rId25"/>
    <p:sldId id="1107" r:id="rId26"/>
    <p:sldId id="1108" r:id="rId27"/>
    <p:sldId id="1161" r:id="rId28"/>
    <p:sldId id="1166" r:id="rId29"/>
    <p:sldId id="1116" r:id="rId30"/>
    <p:sldId id="1117" r:id="rId31"/>
    <p:sldId id="1109" r:id="rId32"/>
    <p:sldId id="1110" r:id="rId33"/>
    <p:sldId id="1118" r:id="rId34"/>
    <p:sldId id="1111" r:id="rId35"/>
    <p:sldId id="1119" r:id="rId36"/>
    <p:sldId id="1120" r:id="rId37"/>
    <p:sldId id="1121" r:id="rId38"/>
    <p:sldId id="1122" r:id="rId39"/>
    <p:sldId id="1123" r:id="rId40"/>
    <p:sldId id="1132" r:id="rId41"/>
    <p:sldId id="1124" r:id="rId42"/>
    <p:sldId id="1125" r:id="rId43"/>
    <p:sldId id="1133" r:id="rId44"/>
    <p:sldId id="1126" r:id="rId45"/>
    <p:sldId id="1127" r:id="rId46"/>
    <p:sldId id="1128" r:id="rId47"/>
    <p:sldId id="1135" r:id="rId48"/>
    <p:sldId id="1129" r:id="rId49"/>
    <p:sldId id="1149" r:id="rId50"/>
    <p:sldId id="1151" r:id="rId51"/>
    <p:sldId id="1150" r:id="rId52"/>
    <p:sldId id="1153" r:id="rId53"/>
    <p:sldId id="1152" r:id="rId54"/>
    <p:sldId id="1167" r:id="rId55"/>
    <p:sldId id="1138" r:id="rId56"/>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9" autoAdjust="0"/>
    <p:restoredTop sz="94660"/>
  </p:normalViewPr>
  <p:slideViewPr>
    <p:cSldViewPr snapToGrid="0">
      <p:cViewPr varScale="1">
        <p:scale>
          <a:sx n="66" d="100"/>
          <a:sy n="66" d="100"/>
        </p:scale>
        <p:origin x="8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1-01-28T03:10:18.187"/>
    </inkml:context>
    <inkml:brush xml:id="br0">
      <inkml:brushProperty name="width" value="0.05292" units="cm"/>
      <inkml:brushProperty name="height" value="0.05292" units="cm"/>
      <inkml:brushProperty name="color" value="#FF0000"/>
    </inkml:brush>
  </inkml:definitions>
  <inkml:trace contextRef="#ctx0" brushRef="#br0">23216 9218 1165 0,'0'0'29'16,"0"0"-100"-16,-5 0 109 0,5 0 8 0,0 0-22 16,0 0 108-16,0 0-124 0,-7 0 20 0,7 0-6 15,0 0 3-15,-4 0 21 0,4 0-43 0,0 0 0 16,-5 0-6-16,5 0 0 0,0 0-60 0,-6 0 86 15,6 0-15-15,0 0-8 0,0 0 77 0,0 0-80 16,0 0 6-16,0 0-9 0,0 0-60 0,0 0 58 16,0 0-9-16,0 0-5 0,0 0 27 0,0 0-87 15,0 0-40-15,0 0-168 0,0 0-2 0</inkml:trace>
  <inkml:trace contextRef="#ctx0" brushRef="#br0" timeOffset="6071.16">18195 8131 536 0,'0'2'5'0,"0"1"-5"0,0 0-3 15,0-1 125-15,0-2-139 0,0 2-4 0,0-2-19 16,0 0-143-16,0 0 118 0,0 1-4 0,0-1 6 15,0 0-5-15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1-01-28T03:41:19.357"/>
    </inkml:context>
    <inkml:brush xml:id="br0">
      <inkml:brushProperty name="width" value="0.05292" units="cm"/>
      <inkml:brushProperty name="height" value="0.05292" units="cm"/>
      <inkml:brushProperty name="color" value="#FF0000"/>
    </inkml:brush>
  </inkml:definitions>
  <inkml:trace contextRef="#ctx0" brushRef="#br0">5477 8811 344 0,'-69'63'-45'0,"2"1"-24"0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1-01-28T04:48:46.349"/>
    </inkml:context>
    <inkml:brush xml:id="br0">
      <inkml:brushProperty name="width" value="0.05292" units="cm"/>
      <inkml:brushProperty name="height" value="0.05292" units="cm"/>
      <inkml:brushProperty name="color" value="#7030A0"/>
    </inkml:brush>
  </inkml:definitions>
  <inkml:trace contextRef="#ctx0" brushRef="#br0">19180 12168 1176 0,'0'0'132'0,"0"-1"-89"0,-5 1 112 16,5 0 15-16,0 0-116 0,0 0 121 0,0 0-71 15,0 0 12-15,0 0-17 0,0 0-67 0,0 0-32 16,0 0-3-16,0 0 15 0,0 0 59 0,0 0-5 16,0 0 0-16,0 0 9 0,0 0 80 0,0 0 11 15,0 0-17-15,0 0-8 0,0 0-77 0,0 0-9 16,0 0-59-16,0 0 8 0,0 0-24 0,0 0-12 15,0 0 74-15,0 0-16 0,0 0-4 16,0 0-6-16,0 0-19 0,0 0-4 0,0 0 14 16,5 0 9-16,-5 0-19 0,0 0 13 0,0 0-14 15,0 0 4-15,5 0 88 0,-5 0-94 0,0 4 15 16,0-4 17-16,0 0-85 0,0 0 89 0,0 0-14 16,0 0-6-16,0 0 23 0,0 0 3 0,0 0-4 15,0 0-15-15,0 0 2 0,0 0-9 0,0 0 0 16,0 0 16-16,0 0 11 0,0 0-27 0,0 0 16 15,0 0 4-15,0 0-23 0,0 0 9 0,0 0-6 16,0 0-30-16,0 0 14 0,0 0 12 0,0 0-9 16,0 0 13-16,0 0-13 0,0 0 3 0,0 0-10 15,0 0-14-15,0 0-15 0,0 0-50 16,0 0-25-16,0 0 39 0,0 0-160 0,0 0-23 16,0 0-10-16,12 1-88 0,-12 3 95 0,10-2-140 15,-2-2-100-15</inkml:trace>
  <inkml:trace contextRef="#ctx0" brushRef="#br0" timeOffset="1592.03">19334 12189 1773 0,'0'0'25'0,"-8"0"24"0,8 0-46 0,0 0 106 16,-7 0-4-16,7 0 10 0,0 0 76 0,0 0-108 16,0 0-5-16,0 0 82 0,0 0-68 0,0 0 7 15,0 0 31-15,0 0-152 0,0 0 38 0,0 0 50 16,0 0-40-16,7 0 56 0,1 0 20 0,1 0-44 15,2 0 23-15,0 0-13 0,5 0 5 0,3 0 2 16,0 0-39-16,1-4-3 0,2 2 4 16,2-1-4-16,-3 3-6 0,4-2 10 0,-1 0-24 15,-3 1-6-15,0-2 13 0,1 3-3 0,-4 0 13 16,1-1-9-16,0 1-11 0,-2 0-10 0,1 0-3 16,-1 0 9-16,2 0 5 0,-3-1-11 0,0 1-17 15,-3 0 7-15,-1 0 10 0,-2 0 6 0,-2 0 8 16,-1 0-11-16,-7 0-3 0,0 0 4 0,0 0-35 15,0-2-33-15,0 1-46 0,-11 1-19 0,-2-4 4 16,0 3 7-16,-5-1 122 0,-3 0-37 0,-5-1 24 16,-3 2 12-16,-1-2-58 0,-1 3 48 0,-4 0 72 15,0 0-52-15,-2 0-10 0,3 0 36 0,0 0-36 16,-1 0 59-16,4 0 30 0,1 0-43 16,6 0 7-16,2 0-9 0,7 0-44 0,2 0 7 15,3 3-50-15,10-3 20 0,0 0-10 0,0 0 17 16,0 0 7-16,15 0-14 0,2 0 33 0,0 0-3 15,5 0 10-15,4 0 19 0,4 0-12 0,0 0 13 16,3 0 10-16,0 0 14 0,4 0-4 0,-2-3 5 16,-2 2-18-16,3 0-16 0,-5 0 0 0,-1 0-21 15,2 0 7-15,-2-2-17 0,-2 3 11 0,-3 0 6 16,1 0-24-16,-2 0 28 0,0 0-32 0,-2 0-6 16,-5 0 10-16,0 0-54 0,-4 0 33 0,0 0-9 15,-7 0 13-15,-6 0 14 0,0 0-17 16,0 0-10-16,0 0-41 0,0 0-5 0,-9 0-16 15,-2 0 0-15,-4 0 40 0,0 0 6 0,-6-2 30 16,2 0 16-16,-6 1 1 0,1 0 35 0,-1 0-15 16,2-1-4-16,-3 2-1 0,2 0-15 0,0 0 32 15,2 0 6-15,2 0 24 0,-3 0 0 0,5 0-13 16,2 0-3-16,-1 0 3 0,5 0-26 0,3 0-14 16,0 0 4-16,9 0-50 0,0 0 26 0,0 0 10 15,0 0-3-15,0 0 10 0,9 0 3 0,-1 4 7 16,3-3-6-16,2 1 6 0,2 0 10 0,4 1-17 15,0-1 17-15,3 0 10 0,2-1-27 16,0-1 24-16,-2 0 3 0,0 0-19 0,-2 0-5 0,-2 0-6 16,-2 0-10-16,-2 0 7 0,-1 0 23 15,-5 0-10-15,-3 0-27 0,-5 0 17 0,0 0-10 16,0 0-13-16,0 0-11 0,0 0-35 0,0 0-5 16,0 0-28-16,-10 0 4 0,3 0 91 0,-5 0-3 15,-1 0 17-15,-2 0-58 0,-3 3-59 0,-3-2 58 16,-4 2 10-16,3-1 32 0,-3 0-15 0,-1-1 25 15,-1 3-48-15,4-1 83 0,-1-1 10 0,5-2-55 16,0 4 74-16,3-4-9 0,2 2-4 0,5-1-15 16,1-1-17-16,8 0-29 0,0 0 7 15,0 0-4-15,0 0 11 0,0 0 19 0,0 0-20 16,12 0 23-16,2 0-13 0,1 0 3 0,4 0 10 16,0 0-19-16,4 0 23 0,4 0-7 0,2 0 23 15,-1 0 13-15,2-3-36 0,0 2 4 0,-1-2-20 16,-1 2-4-16,-4 0 24 0,2 1-24 0,-3 0 27 15,-3 0-20-15,-5 0-6 0,-2 0 16 0,-4 0-34 16,-3 0 4-16,-6 0 3 0,0 0-26 0,0 0-24 16,0 0-45-16,-9 0-16 0,-5 0 17 0,-1 0 10 15,-5 0 30-15,-4 2 97 0,0 1-77 0,-4-2 38 16,-2 1 6-16,0-1-74 0,-2 0 68 0,0 1 22 16,2-1 26-16,1 0-17 0,1 0 46 15,3-1-32-15,2 0-6 0,5 2 32 0,2-2-18 16,4 0-8-16,3 0-22 0,9 0-10 0,0 0-17 15,0 0-10-15,0 0 40 0,0 0-10 0,13 0 17 16,2 0 16-16,2 0-9 0,1 0 0 0,5 0-7 16,1 0 10-16,3 0 14 0,1 0 27 0,1 0 1 15,-1 0-25-15,2 0-2 0,0 0-24 0,-2 0-10 16,1 0 24-16,-2 0-35 0,-2 0-3 0,1 0 14 16,-6 0-28-16,-2 0 14 0,-3 0-7 0,-3 0 11 15,-2 0 3-15,-10 0-4 0,0 0-3 0,0 0-45 16,0 0-21-16,0 0-20 0,-14 0-14 0,1 0 21 15,-5 0 15-15,-3 0 26 0,-1 0 18 16,-3-2-1-16,-2 2-3 0,-3 0 14 0,5 0-7 16,-2 0 17-16,-2 0 3 0,7 0-27 0,-2 0 27 15,4 0-10-15,4 0 30 0,0 2 1 0,6-2-25 16,1 2 5-16,5-2-18 0,4 0-7 0,0 2 24 16,0-1-6-16,7-1 43 0,3 3 11 0,1-3 0 15,3 1 7-15,2 0-55 0,4 0 46 0,2 1-28 16,3-2 34-16,1 0 33 0,1 0-42 0,2 0 17 15,-1 0-31-15,-1 0-11 0,1 0-3 0,-3-3-14 16,-4 1 0-16,0 2-11 0,-6-3 25 0,-4 3-4 16,-2 0 22-16,-3 0 11 0,-6 0-14 0,0 0-8 15,0 0-42-15,-10 0-27 0,-1 0-13 16,-4 0 14-16,-5 0 14 0,0 0 15 0,-5 0-4 16,-1 0 11-16,0 0 3 0,-3 0-6 0,5 0 0 15,-3 0 3-15,4 0 0 0,1 0-4 0,4 0 7 16,2 3-24-16,4-3-14 0,2 1-5 0,4 0 9 15,6 0-5-15,0-1 8 0,0 0 24 0,0 0-24 16,0 0 42-16,11 2 18 0,-3-2-29 0,0 1 15 16,2-1-57-16,-1 0-93 0,0 0-57 0,-1 0-94 15,1 0 8-15,-9 0-199 0,7 0-50 0,-7 0-204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1-01-28T04:06:42.523"/>
    </inkml:context>
    <inkml:brush xml:id="br0">
      <inkml:brushProperty name="width" value="0.05292" units="cm"/>
      <inkml:brushProperty name="height" value="0.05292" units="cm"/>
      <inkml:brushProperty name="color" value="#FF0000"/>
    </inkml:brush>
  </inkml:definitions>
  <inkml:trace contextRef="#ctx0" brushRef="#br0">15845 15845 2295 0,'0'0'12'0,"0"-1"11"15,0 0 19-15,0-1 3 0,0 2 110 0,0 0 56 16,0 0 49-16,0 0-74 0,0 0-81 0,0 0-70 16,0-2-41-16,0 0 74 0,0 1-19 0,0 1-7 15,0-3 14-15,0 3-4 0,0 0-8 0,0-2 55 16,0 2-52-16,0 0-10 0,0-2 10 15,0 2-40-15,0 0 6 0,0 0 18 0,0 0-24 16,0 0-14-16,0 0-20 0,0 0 3 0,0 0-6 16,0 0 23-16,0 0 10 0,0 0-20 0,0 0-6 15,0 0-20-15,0 0 26 0,0 0-10 0,0 0 7 16,0 0 0-16,0 0 0 0,0 0 7 0,0 0 6 16,0 0 27-16,0 0-30 0,0 0 13 0,0 0 7 15,0 0-53-15,0 0 43 0,0 0 7 0,0 0-27 16,0 0-2-16,0 0-57 0,0 0-57 0,0 0-47 15,0 0-61-15,0 0-61 0,0-2-51 0,0 2-149 16,0-4-41-16</inkml:trace>
  <inkml:trace contextRef="#ctx0" brushRef="#br0" timeOffset="3407.81">15858 11838 485 0,'0'-2'33'0,"0"-1"16"0,0 1 41 0,0 1 29 16,0 0 4-16,0-2 23 0,0 3 80 0,0-1-29 15,0-2-15-15,0 3-17 0,0-1-125 0,0 1 32 16,0 0-3-16,0 0-46 0,0 0 21 0,0 0 20 15,0 0-26-15,0 0 39 0,0 0-4 0,0 0-58 16,0 0 72-16,0 0-60 0,0 0-18 16,0 0 24-16,0 0-48 0,0 0 57 0,0 0 112 15,0 0-59-15,0 0 50 0,0 0-34 0,0 0-47 16,0 0-11-16,0 0-1 0,0 0 15 0,0 0-96 16,0 0 57-16,0 0-37 0,0 0 74 0,0 0-27 15,0 0-16-15,0 0-41 0,0 0-33 0,0 0 55 16,0 0 10-16,0 0 0 0,0 0-19 0,0-2 12 15,0 0-32-15,0-1 46 0,0 3-20 0,0-4 0 16,0 3 10-16,0-1 12 0,0-1-12 0,0 0 13 16,0 2 35-16,0-2-35 0,0 2 42 0,0-2-19 15,0 1-3-15,0 0-4 0,0 0-12 0,0 0 9 16,0 2-23-16,0-2 21 0,0-1-8 0,0 3 8 16,0-2 6-16,0 0-30 0,0 1 7 15,0-2-14-15,0 3 18 0,0-1-14 0,0-2-27 16,0 3 13-16,0 0 0 0,0 0 10 0,0 0 4 15,0 0-31-15,0 0 7 0,0 0-6 0,0 0 20 16,0 0 9-16,0 4-19 0,0-1 16 0,0-2-13 16,0 3-3-16,0-1-4 0,0 1 14 0,0 1 23 15,0 0 3-15,0 3-13 0,0 1-3 0,0-3-34 16,0 0 14-16,0 1 33 0,0-1 0 0,0-2 4 16,0-4-1-16,0 4-13 0,0-3-27 0,0 0 27 15,0-1-3-15,0 0 23 0,0 0 38 0,0 0-13 16,0 0-11-16,0 0 1 0,0-3-24 15,0 0 31-15,0 1 14 0,0 0-39 0,0 1 36 16,0-1-21-16,0-1 4 0,0 0-11 0,0-1-35 16,0-1 0-16,0 0 3 0,0-1 8 0,0 0 28 15,0-1-14-15,0 2-11 0,0 0 18 0,0 1-11 16,0 0 22-16,0 1-39 0,0 1 14 0,0 0-22 16,0 2-14-16,0 0 39 0,0 0 1 0,0 0-7 15,0 0-33-15,0 3 0 0,0 0-7 0,0-1-11 16,0-2 40-16,0 5-15 0,-5-3-3 0,5 2 0 15,0-3-8-15,-8 3 22 0,8-3-39 0,0 3 32 16,0-1 0-16,0-2-7 0,0 2 0 0,0-2-18 16,0 0 7-16,0-1-3 0,0 0 21 15,0 0 4-15,0 0-25 0,0 0-4 0,8 0 29 16,-8 0-1-16,0 0 4 0,5-3 28 0,-5 0-31 16,0 3 17-16,0-3 7 0,0 2-21 0,0-2 21 15,0 2 0-15,0-3 0 0,0 1 7 0,0-1 7 16,0-1-10-16,0 1-11 0,0 0 1 0,0-1-33 15,0-3 11-15,0 4 28 0,0-1-3 0,0 0 24 16,0-1-10-16,0 4-7 0,0-1-28 0,-7 2-8 16,1-2 0-16,6 3-17 0,-5 0 28 0,5 0 0 15,-8 0 0-15,8 5 7 0,-4-1-21 0,-3 0-7 16,7 0-15-16,-7 3 11 0,2-2-24 16,5 4 13-16,-5-3 8 0,5 0 4 0,0-1 31 15,0 2-7-15,0-2-4 0,0 2 1 0,0-3-29 16,0-2 29-16,6 2-11 0,-6-2 0 0,9 0 38 15,-2-1-24-15,-1 0 7 0,1-1 0 0,-2 0 11 16,0 0-29-16,-5 0 18 0,9-3-3 0,-5 0-29 16,-4-2 25-16,5 0 11 0,-5 1-1 0,7-3 18 15,-1 1-10-15,-3-1-18 0,-3-1-14 0,6 0 10 16,-6-1 29-16,0 0 3 0,0 0 7 0,0-1-13 16,0 1 2-16,0 1-20 0,0 1 3 0,0 0-7 15,-8 1 7-15,1 2 4 0,-1 1-11 0,1 0 0 16,2-1-14-16,0 4 3 0,-2 0 14 15,1 0-10-15,-1 0-25 0,-1 5 18 0,1 0-4 16,0 2 4-16,-1-1 4 0,1 0-4 0,0 6-11 16,-1-2 15-16,3 0-8 0,0 0 4 0,5 1-17 15,-5-1 17-15,5 1 7 0,0-2-11 0,0-1 15 16,0-2-18-16,0 1 10 0,0-2 4 0,0-1-14 16,9 0 11-16,-3 0 24 0,1-4-25 0,0 3 32 15,0-3 0-15,1 0-24 0,0 0 20 0,2-4-6 16,-2-1-25-16,0-1 24 0,-3 2 25 0,4-4-10 15,-2 2 31-15,-1-3-25 0,-1 1-20 16,1-3 13-16,-6 2-13 0,5 1 35 0,-5-1 29 0,0 0-7 16,0-2 0-16,0 2-35 0,0 1-19 15,0-1 8-15,-8 3-19 0,2-1 41 0,-2 0-22 16,1 3-15-16,-2 0 4 0,1 0-33 0,-1 4 4 16,-4 0 0-16,5 0 11 0,-1 0-22 0,-4 7 14 15,4-2-14-15,-3 5-3 0,2 0 10 0,-2 2 0 16,2 2-6-16,4 1 3 0,-3-1-14 0,4 0-22 15,5 0 47-15,0-2 11 0,0-1-15 0,0 1 18 16,0-5-4-16,0 1-3 0,5-4 14 0,4 1-3 16,-3-4-22-16,1 1 4 0,0 0 7 0,1-2-4 15,0 0 15-15,2 0-1 0,-2-4-6 0,1-1-1 16,0 0-3-16,0-2-7 0,3-1 4 0,-3 1 34 16,0-3-13-16,-2 1-4 0,-2-1 14 15,2 0-14-15,-7-2 25 0,0 2 4 0,0-1 6 16,0 2 12-16,0 0 0 0,0 0 22 0,0 2-19 15,0 2-24-15,-8-1-11 0,0 2-15 0,-1-1-18 16,0 3-7-16,-1-1 3 0,0 3-6 0,0-1 24 16,2 1-14-16,0 0 1 0,-1 5-5 0,3-1 11 15,-1 5 8-15,-1-2-44 0,3 3 1 0,-2 1-19 16,4-2 15-16,3 3 47 0,0-3-15 0,0 3-3 16,0-3-4-16,0-1 7 0,0 3 8 0,6-5-4 15,1 2-22-15,-1-1 33 0,3-3-7 0,-1 0 13 16,1-2 22-16,0 1-36 0,0-2 11 15,3-1 8-15,-4 0-22 0,2 0 21 0,-2-6-3 16,0 2 10-16,1-2 18 0,-2 1-21 0,-4-3 25 16,2 2-6-16,-5-2 13 0,5 0-6 0,-5-2-26 15,0 0 22-15,5 0-18 0,-5 0 29 0,0 1-3 16,0 1-7-16,0 0 37 0,0 1-26 0,0 0-41 16,-8 4-11-16,0-2-48 0,-1 3-5 0,0 0 57 15,-2 2-19-15,1 0 1 0,-2 0-27 0,-1 8-3 16,1-1-22-16,1-1 47 0,-1 3 19 0,2 2-22 15,2-1 41-15,-1 1-56 0,3 1 5 0,1-2 10 16,5 2-11-16,0 0 26 0,0-3 10 0,0 0-21 16,0 0-11-16,0-2 11 0,8-2 8 15,0 2 10-15,-1-5 14 0,-1 1-21 0,3-3 3 16,-1 3 33-16,-1-3-18 0,-1 0 21 0,-1 0-32 16,2-6 4-16,-1 3 36 0,0-3 0 0,0 1-7 15,-1-3-1-15,4 0-17 0,-4-1 18 0,3 0 37 16,-3 0-10-16,-2-2-12 0,-3 1-15 0,0-1 23 15,0-1-11-15,0 3 4 0,0 1-8 0,0-1-63 16,-8 1 26-16,-1 2 3 0,0 0-22 0,-1 2 34 16,0 1-49-16,3 1 22 0,0 1 8 0,-1 1-7 15,3 0 7-15,0 0-41 0,0 6 18 0,1 1-22 16,0-2 0-16,-3 4 12 0,4-1-38 16,3 1 27-16,0 1 15 0,0 0 18 0,0-1 18 15,0 0 0-15,0 0-10 0,0-3-30 0,5 3 40 16,1-2-18-16,1-3 15 0,-2 0 40 0,2 0-44 15,-1-2 11-15,2 0 14 0,-2 0-32 0,-1-2 22 16,3 0 3-16,-1 0-36 0,0-5 40 0,1 0 4 16,-1 2-7-16,-1-1 18 0,0-1 4 0,0 0-4 15,-6-2 1-15,5 1 22 0,-5-1-30 0,0-1-15 16,0 0 11-16,0 0-26 0,0 0 16 0,0 0 7 16,0 3 19-16,0 0 0 0,0 1-16 0,-8 1-11 15,1 1-22-15,0-1-20 0,2 3-19 0,5 0 16 16,-6 0-24-16,1 0 39 0,5 5-22 15,-7 0-12-15,2-2 11 0,0 4-29 0,-1-3 0 16,0 2-14-16,3-2-51 0,-4 4-38 0,2-4-23 16,5 1-63-16,-5 1-43 0,5-4-20 0,0 1-239 15,0-2-23-15,-8 2-197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6866BD-18E8-48A6-A36F-61FA6ED2EDAC}" type="datetimeFigureOut">
              <a:rPr lang="en-PK" smtClean="0"/>
              <a:t>15/11/2024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DB69B4-7743-4508-B1EB-D5A3704AC276}" type="slidenum">
              <a:rPr lang="en-PK" smtClean="0"/>
              <a:t>‹#›</a:t>
            </a:fld>
            <a:endParaRPr lang="en-PK"/>
          </a:p>
        </p:txBody>
      </p:sp>
    </p:spTree>
    <p:extLst>
      <p:ext uri="{BB962C8B-B14F-4D97-AF65-F5344CB8AC3E}">
        <p14:creationId xmlns:p14="http://schemas.microsoft.com/office/powerpoint/2010/main" val="2469769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a:t>
            </a:fld>
            <a:endParaRPr lang="en-US"/>
          </a:p>
        </p:txBody>
      </p:sp>
      <p:sp>
        <p:nvSpPr>
          <p:cNvPr id="5" name="Date Placeholder 4">
            <a:extLst>
              <a:ext uri="{FF2B5EF4-FFF2-40B4-BE49-F238E27FC236}">
                <a16:creationId xmlns:a16="http://schemas.microsoft.com/office/drawing/2014/main" id="{2B6EE0D3-9417-4034-B359-FE3F0660D0E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74653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17</a:t>
            </a:fld>
            <a:endParaRPr lang="en-US"/>
          </a:p>
        </p:txBody>
      </p:sp>
      <p:sp>
        <p:nvSpPr>
          <p:cNvPr id="5" name="Date Placeholder 4">
            <a:extLst>
              <a:ext uri="{FF2B5EF4-FFF2-40B4-BE49-F238E27FC236}">
                <a16:creationId xmlns:a16="http://schemas.microsoft.com/office/drawing/2014/main" id="{8D170224-5094-4C10-A387-000A283A78E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22784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18</a:t>
            </a:fld>
            <a:endParaRPr lang="en-US"/>
          </a:p>
        </p:txBody>
      </p:sp>
      <p:sp>
        <p:nvSpPr>
          <p:cNvPr id="5" name="Date Placeholder 4">
            <a:extLst>
              <a:ext uri="{FF2B5EF4-FFF2-40B4-BE49-F238E27FC236}">
                <a16:creationId xmlns:a16="http://schemas.microsoft.com/office/drawing/2014/main" id="{7B499CC4-B334-4886-8BDA-564216F0BC2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79524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19</a:t>
            </a:fld>
            <a:endParaRPr lang="en-US"/>
          </a:p>
        </p:txBody>
      </p:sp>
      <p:sp>
        <p:nvSpPr>
          <p:cNvPr id="5" name="Date Placeholder 4">
            <a:extLst>
              <a:ext uri="{FF2B5EF4-FFF2-40B4-BE49-F238E27FC236}">
                <a16:creationId xmlns:a16="http://schemas.microsoft.com/office/drawing/2014/main" id="{8F9475B5-8535-47B9-A5BC-5B373700791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130879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20</a:t>
            </a:fld>
            <a:endParaRPr lang="en-US"/>
          </a:p>
        </p:txBody>
      </p:sp>
      <p:sp>
        <p:nvSpPr>
          <p:cNvPr id="5" name="Date Placeholder 4">
            <a:extLst>
              <a:ext uri="{FF2B5EF4-FFF2-40B4-BE49-F238E27FC236}">
                <a16:creationId xmlns:a16="http://schemas.microsoft.com/office/drawing/2014/main" id="{146DBDD6-06D1-4BAF-B816-02C1BD39FB1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53774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21</a:t>
            </a:fld>
            <a:endParaRPr lang="en-US"/>
          </a:p>
        </p:txBody>
      </p:sp>
      <p:sp>
        <p:nvSpPr>
          <p:cNvPr id="5" name="Date Placeholder 4">
            <a:extLst>
              <a:ext uri="{FF2B5EF4-FFF2-40B4-BE49-F238E27FC236}">
                <a16:creationId xmlns:a16="http://schemas.microsoft.com/office/drawing/2014/main" id="{166C35C1-D75C-4E01-8CA5-F2D2CD3CC87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09430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22</a:t>
            </a:fld>
            <a:endParaRPr lang="en-US"/>
          </a:p>
        </p:txBody>
      </p:sp>
      <p:sp>
        <p:nvSpPr>
          <p:cNvPr id="5" name="Date Placeholder 4">
            <a:extLst>
              <a:ext uri="{FF2B5EF4-FFF2-40B4-BE49-F238E27FC236}">
                <a16:creationId xmlns:a16="http://schemas.microsoft.com/office/drawing/2014/main" id="{5C1D25AB-E8A7-4C78-A674-123F42EC128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220727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23</a:t>
            </a:fld>
            <a:endParaRPr lang="en-US"/>
          </a:p>
        </p:txBody>
      </p:sp>
      <p:sp>
        <p:nvSpPr>
          <p:cNvPr id="5" name="Date Placeholder 4">
            <a:extLst>
              <a:ext uri="{FF2B5EF4-FFF2-40B4-BE49-F238E27FC236}">
                <a16:creationId xmlns:a16="http://schemas.microsoft.com/office/drawing/2014/main" id="{D58C8228-4724-4EAF-8287-16A165A1250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02369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24</a:t>
            </a:fld>
            <a:endParaRPr lang="en-US"/>
          </a:p>
        </p:txBody>
      </p:sp>
      <p:sp>
        <p:nvSpPr>
          <p:cNvPr id="5" name="Date Placeholder 4">
            <a:extLst>
              <a:ext uri="{FF2B5EF4-FFF2-40B4-BE49-F238E27FC236}">
                <a16:creationId xmlns:a16="http://schemas.microsoft.com/office/drawing/2014/main" id="{79D349BB-15DE-4C7E-9184-0DC2C7FAE0E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503133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25</a:t>
            </a:fld>
            <a:endParaRPr lang="en-US"/>
          </a:p>
        </p:txBody>
      </p:sp>
      <p:sp>
        <p:nvSpPr>
          <p:cNvPr id="5" name="Date Placeholder 4">
            <a:extLst>
              <a:ext uri="{FF2B5EF4-FFF2-40B4-BE49-F238E27FC236}">
                <a16:creationId xmlns:a16="http://schemas.microsoft.com/office/drawing/2014/main" id="{03170622-9F99-4C04-9ADC-444859FA3B1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21202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28</a:t>
            </a:fld>
            <a:endParaRPr lang="en-US"/>
          </a:p>
        </p:txBody>
      </p:sp>
      <p:sp>
        <p:nvSpPr>
          <p:cNvPr id="5" name="Date Placeholder 4">
            <a:extLst>
              <a:ext uri="{FF2B5EF4-FFF2-40B4-BE49-F238E27FC236}">
                <a16:creationId xmlns:a16="http://schemas.microsoft.com/office/drawing/2014/main" id="{C72B2B44-504E-4909-8F4A-F137568C39F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58016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a:t>
            </a:fld>
            <a:endParaRPr lang="en-US"/>
          </a:p>
        </p:txBody>
      </p:sp>
      <p:sp>
        <p:nvSpPr>
          <p:cNvPr id="5" name="Date Placeholder 4">
            <a:extLst>
              <a:ext uri="{FF2B5EF4-FFF2-40B4-BE49-F238E27FC236}">
                <a16:creationId xmlns:a16="http://schemas.microsoft.com/office/drawing/2014/main" id="{A09EA350-6871-4E37-B4FA-C3CD05990E1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45140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29</a:t>
            </a:fld>
            <a:endParaRPr lang="en-US"/>
          </a:p>
        </p:txBody>
      </p:sp>
      <p:sp>
        <p:nvSpPr>
          <p:cNvPr id="5" name="Date Placeholder 4">
            <a:extLst>
              <a:ext uri="{FF2B5EF4-FFF2-40B4-BE49-F238E27FC236}">
                <a16:creationId xmlns:a16="http://schemas.microsoft.com/office/drawing/2014/main" id="{4D29E62C-175B-47CC-9524-ED3CF9E8D0E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43805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30</a:t>
            </a:fld>
            <a:endParaRPr lang="en-US"/>
          </a:p>
        </p:txBody>
      </p:sp>
      <p:sp>
        <p:nvSpPr>
          <p:cNvPr id="5" name="Date Placeholder 4">
            <a:extLst>
              <a:ext uri="{FF2B5EF4-FFF2-40B4-BE49-F238E27FC236}">
                <a16:creationId xmlns:a16="http://schemas.microsoft.com/office/drawing/2014/main" id="{BB39D970-112F-4F99-91F9-C071A9524B4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91083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31</a:t>
            </a:fld>
            <a:endParaRPr lang="en-US"/>
          </a:p>
        </p:txBody>
      </p:sp>
      <p:sp>
        <p:nvSpPr>
          <p:cNvPr id="5" name="Date Placeholder 4">
            <a:extLst>
              <a:ext uri="{FF2B5EF4-FFF2-40B4-BE49-F238E27FC236}">
                <a16:creationId xmlns:a16="http://schemas.microsoft.com/office/drawing/2014/main" id="{D1612D3B-77DC-4175-9F92-E97170293A8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9462537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32</a:t>
            </a:fld>
            <a:endParaRPr lang="en-US"/>
          </a:p>
        </p:txBody>
      </p:sp>
      <p:sp>
        <p:nvSpPr>
          <p:cNvPr id="5" name="Date Placeholder 4">
            <a:extLst>
              <a:ext uri="{FF2B5EF4-FFF2-40B4-BE49-F238E27FC236}">
                <a16:creationId xmlns:a16="http://schemas.microsoft.com/office/drawing/2014/main" id="{0F76E678-2418-4462-B4A6-4C7AB8EDDAA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016550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33</a:t>
            </a:fld>
            <a:endParaRPr lang="en-US"/>
          </a:p>
        </p:txBody>
      </p:sp>
      <p:sp>
        <p:nvSpPr>
          <p:cNvPr id="5" name="Date Placeholder 4">
            <a:extLst>
              <a:ext uri="{FF2B5EF4-FFF2-40B4-BE49-F238E27FC236}">
                <a16:creationId xmlns:a16="http://schemas.microsoft.com/office/drawing/2014/main" id="{BFB035E9-6DBC-4997-9A42-55AC6E91206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97439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34</a:t>
            </a:fld>
            <a:endParaRPr lang="en-US"/>
          </a:p>
        </p:txBody>
      </p:sp>
      <p:sp>
        <p:nvSpPr>
          <p:cNvPr id="5" name="Date Placeholder 4">
            <a:extLst>
              <a:ext uri="{FF2B5EF4-FFF2-40B4-BE49-F238E27FC236}">
                <a16:creationId xmlns:a16="http://schemas.microsoft.com/office/drawing/2014/main" id="{12D4B663-01AB-4A6E-82C7-E493A39A1DF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734278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35</a:t>
            </a:fld>
            <a:endParaRPr lang="en-US"/>
          </a:p>
        </p:txBody>
      </p:sp>
      <p:sp>
        <p:nvSpPr>
          <p:cNvPr id="5" name="Date Placeholder 4">
            <a:extLst>
              <a:ext uri="{FF2B5EF4-FFF2-40B4-BE49-F238E27FC236}">
                <a16:creationId xmlns:a16="http://schemas.microsoft.com/office/drawing/2014/main" id="{91FFE5BD-03C9-4FFF-9F74-BA795BAA57A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72361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36</a:t>
            </a:fld>
            <a:endParaRPr lang="en-US"/>
          </a:p>
        </p:txBody>
      </p:sp>
      <p:sp>
        <p:nvSpPr>
          <p:cNvPr id="5" name="Date Placeholder 4">
            <a:extLst>
              <a:ext uri="{FF2B5EF4-FFF2-40B4-BE49-F238E27FC236}">
                <a16:creationId xmlns:a16="http://schemas.microsoft.com/office/drawing/2014/main" id="{D35D4567-5433-4BBD-8933-99220FE291B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80906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37</a:t>
            </a:fld>
            <a:endParaRPr lang="en-US"/>
          </a:p>
        </p:txBody>
      </p:sp>
      <p:sp>
        <p:nvSpPr>
          <p:cNvPr id="5" name="Date Placeholder 4">
            <a:extLst>
              <a:ext uri="{FF2B5EF4-FFF2-40B4-BE49-F238E27FC236}">
                <a16:creationId xmlns:a16="http://schemas.microsoft.com/office/drawing/2014/main" id="{2C0950F5-6946-48B5-8548-A8373441888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436932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38</a:t>
            </a:fld>
            <a:endParaRPr lang="en-US"/>
          </a:p>
        </p:txBody>
      </p:sp>
      <p:sp>
        <p:nvSpPr>
          <p:cNvPr id="5" name="Date Placeholder 4">
            <a:extLst>
              <a:ext uri="{FF2B5EF4-FFF2-40B4-BE49-F238E27FC236}">
                <a16:creationId xmlns:a16="http://schemas.microsoft.com/office/drawing/2014/main" id="{74C2386F-6A05-4149-AE2F-B4AB9B5B655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99163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a:t>
            </a:fld>
            <a:endParaRPr lang="en-US"/>
          </a:p>
        </p:txBody>
      </p:sp>
      <p:sp>
        <p:nvSpPr>
          <p:cNvPr id="5" name="Date Placeholder 4">
            <a:extLst>
              <a:ext uri="{FF2B5EF4-FFF2-40B4-BE49-F238E27FC236}">
                <a16:creationId xmlns:a16="http://schemas.microsoft.com/office/drawing/2014/main" id="{BEC4266E-769B-47E8-A87C-67056D32EA0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768754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39</a:t>
            </a:fld>
            <a:endParaRPr lang="en-US"/>
          </a:p>
        </p:txBody>
      </p:sp>
      <p:sp>
        <p:nvSpPr>
          <p:cNvPr id="5" name="Date Placeholder 4">
            <a:extLst>
              <a:ext uri="{FF2B5EF4-FFF2-40B4-BE49-F238E27FC236}">
                <a16:creationId xmlns:a16="http://schemas.microsoft.com/office/drawing/2014/main" id="{B4775EF2-E887-4A34-8F8E-3A714CB3670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43228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40</a:t>
            </a:fld>
            <a:endParaRPr lang="en-US"/>
          </a:p>
        </p:txBody>
      </p:sp>
      <p:sp>
        <p:nvSpPr>
          <p:cNvPr id="5" name="Date Placeholder 4">
            <a:extLst>
              <a:ext uri="{FF2B5EF4-FFF2-40B4-BE49-F238E27FC236}">
                <a16:creationId xmlns:a16="http://schemas.microsoft.com/office/drawing/2014/main" id="{155411FD-E33A-4BB9-9A42-1483121E325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096992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41</a:t>
            </a:fld>
            <a:endParaRPr lang="en-US"/>
          </a:p>
        </p:txBody>
      </p:sp>
      <p:sp>
        <p:nvSpPr>
          <p:cNvPr id="5" name="Date Placeholder 4">
            <a:extLst>
              <a:ext uri="{FF2B5EF4-FFF2-40B4-BE49-F238E27FC236}">
                <a16:creationId xmlns:a16="http://schemas.microsoft.com/office/drawing/2014/main" id="{59ADF22B-BF05-4EC1-B809-4F5332DC70E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2793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42</a:t>
            </a:fld>
            <a:endParaRPr lang="en-US"/>
          </a:p>
        </p:txBody>
      </p:sp>
      <p:sp>
        <p:nvSpPr>
          <p:cNvPr id="5" name="Date Placeholder 4">
            <a:extLst>
              <a:ext uri="{FF2B5EF4-FFF2-40B4-BE49-F238E27FC236}">
                <a16:creationId xmlns:a16="http://schemas.microsoft.com/office/drawing/2014/main" id="{4B94F996-4642-4F1E-8C70-1D8DED450CF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54637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43</a:t>
            </a:fld>
            <a:endParaRPr lang="en-US"/>
          </a:p>
        </p:txBody>
      </p:sp>
      <p:sp>
        <p:nvSpPr>
          <p:cNvPr id="5" name="Date Placeholder 4">
            <a:extLst>
              <a:ext uri="{FF2B5EF4-FFF2-40B4-BE49-F238E27FC236}">
                <a16:creationId xmlns:a16="http://schemas.microsoft.com/office/drawing/2014/main" id="{1A351144-624F-4BB0-B8C6-D45B733C1D0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3106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44</a:t>
            </a:fld>
            <a:endParaRPr lang="en-US"/>
          </a:p>
        </p:txBody>
      </p:sp>
      <p:sp>
        <p:nvSpPr>
          <p:cNvPr id="5" name="Date Placeholder 4">
            <a:extLst>
              <a:ext uri="{FF2B5EF4-FFF2-40B4-BE49-F238E27FC236}">
                <a16:creationId xmlns:a16="http://schemas.microsoft.com/office/drawing/2014/main" id="{A942062B-524F-491D-B43C-9B667EC6044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11125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45</a:t>
            </a:fld>
            <a:endParaRPr lang="en-US"/>
          </a:p>
        </p:txBody>
      </p:sp>
      <p:sp>
        <p:nvSpPr>
          <p:cNvPr id="5" name="Date Placeholder 4">
            <a:extLst>
              <a:ext uri="{FF2B5EF4-FFF2-40B4-BE49-F238E27FC236}">
                <a16:creationId xmlns:a16="http://schemas.microsoft.com/office/drawing/2014/main" id="{6BCF0B7B-991C-4F5D-90CF-0C86A5CAFEE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18035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47</a:t>
            </a:fld>
            <a:endParaRPr lang="en-US"/>
          </a:p>
        </p:txBody>
      </p:sp>
      <p:sp>
        <p:nvSpPr>
          <p:cNvPr id="5" name="Date Placeholder 4">
            <a:extLst>
              <a:ext uri="{FF2B5EF4-FFF2-40B4-BE49-F238E27FC236}">
                <a16:creationId xmlns:a16="http://schemas.microsoft.com/office/drawing/2014/main" id="{BA62A9DC-41CD-4C2D-A77A-6593DD4FDE9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0769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48</a:t>
            </a:fld>
            <a:endParaRPr lang="en-US"/>
          </a:p>
        </p:txBody>
      </p:sp>
      <p:sp>
        <p:nvSpPr>
          <p:cNvPr id="5" name="Date Placeholder 4">
            <a:extLst>
              <a:ext uri="{FF2B5EF4-FFF2-40B4-BE49-F238E27FC236}">
                <a16:creationId xmlns:a16="http://schemas.microsoft.com/office/drawing/2014/main" id="{B1B7B659-97C0-46A8-85D8-6085FBF854B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40382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49</a:t>
            </a:fld>
            <a:endParaRPr lang="en-US"/>
          </a:p>
        </p:txBody>
      </p:sp>
      <p:sp>
        <p:nvSpPr>
          <p:cNvPr id="5" name="Date Placeholder 4">
            <a:extLst>
              <a:ext uri="{FF2B5EF4-FFF2-40B4-BE49-F238E27FC236}">
                <a16:creationId xmlns:a16="http://schemas.microsoft.com/office/drawing/2014/main" id="{D1D16837-AB18-4C7F-A09E-D00083A8943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98866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a:t>
            </a:fld>
            <a:endParaRPr lang="en-US"/>
          </a:p>
        </p:txBody>
      </p:sp>
      <p:sp>
        <p:nvSpPr>
          <p:cNvPr id="5" name="Date Placeholder 4">
            <a:extLst>
              <a:ext uri="{FF2B5EF4-FFF2-40B4-BE49-F238E27FC236}">
                <a16:creationId xmlns:a16="http://schemas.microsoft.com/office/drawing/2014/main" id="{43615F2A-D1B6-4C93-B84E-5C3EB5890BD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918824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50</a:t>
            </a:fld>
            <a:endParaRPr lang="en-US"/>
          </a:p>
        </p:txBody>
      </p:sp>
      <p:sp>
        <p:nvSpPr>
          <p:cNvPr id="5" name="Date Placeholder 4">
            <a:extLst>
              <a:ext uri="{FF2B5EF4-FFF2-40B4-BE49-F238E27FC236}">
                <a16:creationId xmlns:a16="http://schemas.microsoft.com/office/drawing/2014/main" id="{5C5B7765-7C1C-4200-9E8A-32EE352215E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70416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51</a:t>
            </a:fld>
            <a:endParaRPr lang="en-US"/>
          </a:p>
        </p:txBody>
      </p:sp>
      <p:sp>
        <p:nvSpPr>
          <p:cNvPr id="5" name="Date Placeholder 4">
            <a:extLst>
              <a:ext uri="{FF2B5EF4-FFF2-40B4-BE49-F238E27FC236}">
                <a16:creationId xmlns:a16="http://schemas.microsoft.com/office/drawing/2014/main" id="{FCDFC91F-C806-4B83-BE8D-54A5AF49626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17928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52</a:t>
            </a:fld>
            <a:endParaRPr lang="en-US"/>
          </a:p>
        </p:txBody>
      </p:sp>
      <p:sp>
        <p:nvSpPr>
          <p:cNvPr id="5" name="Date Placeholder 4">
            <a:extLst>
              <a:ext uri="{FF2B5EF4-FFF2-40B4-BE49-F238E27FC236}">
                <a16:creationId xmlns:a16="http://schemas.microsoft.com/office/drawing/2014/main" id="{E223316B-1294-4553-9E6B-45C2AE9DE89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26535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54</a:t>
            </a:fld>
            <a:endParaRPr lang="en-US"/>
          </a:p>
        </p:txBody>
      </p:sp>
      <p:sp>
        <p:nvSpPr>
          <p:cNvPr id="5" name="Date Placeholder 4">
            <a:extLst>
              <a:ext uri="{FF2B5EF4-FFF2-40B4-BE49-F238E27FC236}">
                <a16:creationId xmlns:a16="http://schemas.microsoft.com/office/drawing/2014/main" id="{0E0E6EDD-9F56-4B10-BE4D-BFF5C9B7254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96307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a:t>
            </a:fld>
            <a:endParaRPr lang="en-US"/>
          </a:p>
        </p:txBody>
      </p:sp>
      <p:sp>
        <p:nvSpPr>
          <p:cNvPr id="5" name="Date Placeholder 4">
            <a:extLst>
              <a:ext uri="{FF2B5EF4-FFF2-40B4-BE49-F238E27FC236}">
                <a16:creationId xmlns:a16="http://schemas.microsoft.com/office/drawing/2014/main" id="{010A43EA-0E74-48D0-8B4F-A75C006C34C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34235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a:t>
            </a:fld>
            <a:endParaRPr lang="en-US"/>
          </a:p>
        </p:txBody>
      </p:sp>
      <p:sp>
        <p:nvSpPr>
          <p:cNvPr id="5" name="Date Placeholder 4">
            <a:extLst>
              <a:ext uri="{FF2B5EF4-FFF2-40B4-BE49-F238E27FC236}">
                <a16:creationId xmlns:a16="http://schemas.microsoft.com/office/drawing/2014/main" id="{BF49BEC7-D0D2-49AE-A578-3079E2CC3C3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5932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9</a:t>
            </a:fld>
            <a:endParaRPr lang="en-US"/>
          </a:p>
        </p:txBody>
      </p:sp>
      <p:sp>
        <p:nvSpPr>
          <p:cNvPr id="5" name="Date Placeholder 4">
            <a:extLst>
              <a:ext uri="{FF2B5EF4-FFF2-40B4-BE49-F238E27FC236}">
                <a16:creationId xmlns:a16="http://schemas.microsoft.com/office/drawing/2014/main" id="{6DFE0FA7-1A15-46C7-8B20-E7A3507A679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16509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14</a:t>
            </a:fld>
            <a:endParaRPr lang="en-US"/>
          </a:p>
        </p:txBody>
      </p:sp>
      <p:sp>
        <p:nvSpPr>
          <p:cNvPr id="5" name="Date Placeholder 4">
            <a:extLst>
              <a:ext uri="{FF2B5EF4-FFF2-40B4-BE49-F238E27FC236}">
                <a16:creationId xmlns:a16="http://schemas.microsoft.com/office/drawing/2014/main" id="{E430EE31-AB74-4B15-A889-836BE1294C0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898944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15</a:t>
            </a:fld>
            <a:endParaRPr lang="en-US"/>
          </a:p>
        </p:txBody>
      </p:sp>
      <p:sp>
        <p:nvSpPr>
          <p:cNvPr id="5" name="Date Placeholder 4">
            <a:extLst>
              <a:ext uri="{FF2B5EF4-FFF2-40B4-BE49-F238E27FC236}">
                <a16:creationId xmlns:a16="http://schemas.microsoft.com/office/drawing/2014/main" id="{CCBF2B08-007E-4444-9D4D-5FE6BF1A9B2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97533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8C6BE-E63B-4ED8-AF2A-D738E3BE21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0B91CE1A-162E-41C6-90E4-EA8FECDC62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98B2D078-6CB2-4815-873C-F4D144F74B16}"/>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a:extLst>
              <a:ext uri="{FF2B5EF4-FFF2-40B4-BE49-F238E27FC236}">
                <a16:creationId xmlns:a16="http://schemas.microsoft.com/office/drawing/2014/main" id="{A5E04FCF-8D33-49BD-A127-9F71EBA60565}"/>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430DBE16-970E-4C75-B6B8-9442398F2F2A}"/>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88834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C045-4D51-4D0F-ACEB-A591A863557B}"/>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FADB6A73-5B94-4218-9CC5-63D155AE49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876FCD0A-1497-41B7-900B-ADB8B0432E45}"/>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a:extLst>
              <a:ext uri="{FF2B5EF4-FFF2-40B4-BE49-F238E27FC236}">
                <a16:creationId xmlns:a16="http://schemas.microsoft.com/office/drawing/2014/main" id="{9C3E5A6B-C5B5-4590-9254-BF99FA2979E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BA074CFD-90D1-4A72-A810-31A564E1AEEA}"/>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1694206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8914B7-C7D5-44C0-800F-EFF2B90401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CBC95C12-9369-4C6F-BE85-E9FA1FF27A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95305236-5C37-4506-B867-FD76E89A52BC}"/>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a:extLst>
              <a:ext uri="{FF2B5EF4-FFF2-40B4-BE49-F238E27FC236}">
                <a16:creationId xmlns:a16="http://schemas.microsoft.com/office/drawing/2014/main" id="{79B110B8-35FA-419A-9B59-5B050BC3CEDD}"/>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7791A82-6B93-4E99-B90A-5145F83328BC}"/>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53691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971177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4236587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986541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14E3751-290A-467D-99DF-B21264EB8B15}" type="datetimeFigureOut">
              <a:rPr lang="en-PK" smtClean="0"/>
              <a:t>15/11/2024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975494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14E3751-290A-467D-99DF-B21264EB8B15}" type="datetimeFigureOut">
              <a:rPr lang="en-PK" smtClean="0"/>
              <a:t>15/11/2024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3460346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14E3751-290A-467D-99DF-B21264EB8B15}" type="datetimeFigureOut">
              <a:rPr lang="en-PK" smtClean="0"/>
              <a:t>15/11/2024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42819212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4E3751-290A-467D-99DF-B21264EB8B15}" type="datetimeFigureOut">
              <a:rPr lang="en-PK" smtClean="0"/>
              <a:t>15/11/2024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9602977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14E3751-290A-467D-99DF-B21264EB8B15}" type="datetimeFigureOut">
              <a:rPr lang="en-PK" smtClean="0"/>
              <a:t>15/11/2024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3912362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C9007-D485-4474-A623-BCE9CC8A2F5D}"/>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FC932ABA-176B-4F11-8FB4-1EA1DF15B9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1603970-410C-40A2-8896-8E4BA2079509}"/>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a:extLst>
              <a:ext uri="{FF2B5EF4-FFF2-40B4-BE49-F238E27FC236}">
                <a16:creationId xmlns:a16="http://schemas.microsoft.com/office/drawing/2014/main" id="{B82597CE-CA1C-4213-8B2B-AC5B15526D34}"/>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BD56300-3DDF-4127-8FDA-62D312ED9FBF}"/>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2588891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4E3751-290A-467D-99DF-B21264EB8B15}" type="datetimeFigureOut">
              <a:rPr lang="en-PK" smtClean="0"/>
              <a:t>15/11/2024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31488731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483113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0181888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1596070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942897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41916730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4102944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392537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DCD1-0FB0-4777-ADD6-05990D87C7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7ED0A791-D153-4114-A162-0C917AAF49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115AB6-9B8C-4859-B739-2FFF558BF5B1}"/>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5" name="Footer Placeholder 4">
            <a:extLst>
              <a:ext uri="{FF2B5EF4-FFF2-40B4-BE49-F238E27FC236}">
                <a16:creationId xmlns:a16="http://schemas.microsoft.com/office/drawing/2014/main" id="{96BF4DE5-AC94-4775-A8E6-FA07ED1101AC}"/>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C8C45AF-8FFC-4279-97F5-771985A67879}"/>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428653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F7930-5CAC-4429-A048-6E1A742551A3}"/>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EBB57451-BA08-4048-A100-EA6D74FF2A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4E8EC07A-0CD1-4315-BEB6-AD7C4A73E1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CECCD9ED-4521-4A38-A41E-0698A1D28292}"/>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6" name="Footer Placeholder 5">
            <a:extLst>
              <a:ext uri="{FF2B5EF4-FFF2-40B4-BE49-F238E27FC236}">
                <a16:creationId xmlns:a16="http://schemas.microsoft.com/office/drawing/2014/main" id="{6D617419-1AC7-4DDA-94C3-E2874E7FEDA7}"/>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861EF46B-ED4A-4A85-8493-9268C8FE6AD1}"/>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20815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EB806-DF6B-478A-88F7-AFF57A564126}"/>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8C4FF72E-EF1D-40C8-830D-6A8DDA99D7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A07504-1ABB-4D1A-A843-6C385B8378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A84E193A-1AC6-4A22-AA4A-9D134D9F28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48EAB9-BBC2-4C4E-ADF6-0AE18C1890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A015F6DF-E198-4874-9C8A-28EB6C24A593}"/>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8" name="Footer Placeholder 7">
            <a:extLst>
              <a:ext uri="{FF2B5EF4-FFF2-40B4-BE49-F238E27FC236}">
                <a16:creationId xmlns:a16="http://schemas.microsoft.com/office/drawing/2014/main" id="{EF9E05F1-E69E-4C14-9719-1E98F0E51A9E}"/>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5B110A9F-B6C7-47DF-914A-CBB05F617FF1}"/>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288890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56572-E72D-464F-9E87-A4B5F9A7598E}"/>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7CA9AD79-5DDA-41D3-93FE-C138416280A6}"/>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4" name="Footer Placeholder 3">
            <a:extLst>
              <a:ext uri="{FF2B5EF4-FFF2-40B4-BE49-F238E27FC236}">
                <a16:creationId xmlns:a16="http://schemas.microsoft.com/office/drawing/2014/main" id="{0E42E838-6988-41B3-A666-209CFF8B36D2}"/>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2241E7FB-4164-4D1B-9F11-92C6F2BCCD65}"/>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3368974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6915CF-1553-4E8F-B055-F0693E8FDB3F}"/>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3" name="Footer Placeholder 2">
            <a:extLst>
              <a:ext uri="{FF2B5EF4-FFF2-40B4-BE49-F238E27FC236}">
                <a16:creationId xmlns:a16="http://schemas.microsoft.com/office/drawing/2014/main" id="{2CE81AE4-BA2D-4B07-B78D-125138268F56}"/>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C9B80249-559D-4AE6-9A15-B894AA6EE6D9}"/>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1056077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029DB-9E83-4A3A-AB55-2EEE1FABAB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F8BCCBBF-FA31-4819-9485-91F21F4D46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8D6F149E-1585-4B28-9E04-ACFDE9EA40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1B6323-2CF4-4E2F-B416-B11309B67B89}"/>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6" name="Footer Placeholder 5">
            <a:extLst>
              <a:ext uri="{FF2B5EF4-FFF2-40B4-BE49-F238E27FC236}">
                <a16:creationId xmlns:a16="http://schemas.microsoft.com/office/drawing/2014/main" id="{AA4921CC-FFC4-4B89-9871-F6982319A091}"/>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CDB57B3E-911D-42AC-AA75-87EF92833D90}"/>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2582525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3F81-ED13-41F2-887D-05A94700C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CA381BFE-3E5C-4D1A-8367-38EC21B82A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35137FB1-8180-4EE2-B7CE-E432259249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B05A9-F680-47F9-BF09-52607E74C579}"/>
              </a:ext>
            </a:extLst>
          </p:cNvPr>
          <p:cNvSpPr>
            <a:spLocks noGrp="1"/>
          </p:cNvSpPr>
          <p:nvPr>
            <p:ph type="dt" sz="half" idx="10"/>
          </p:nvPr>
        </p:nvSpPr>
        <p:spPr/>
        <p:txBody>
          <a:bodyPr/>
          <a:lstStyle/>
          <a:p>
            <a:fld id="{014E3751-290A-467D-99DF-B21264EB8B15}" type="datetimeFigureOut">
              <a:rPr lang="en-PK" smtClean="0"/>
              <a:t>15/11/2024</a:t>
            </a:fld>
            <a:endParaRPr lang="en-PK"/>
          </a:p>
        </p:txBody>
      </p:sp>
      <p:sp>
        <p:nvSpPr>
          <p:cNvPr id="6" name="Footer Placeholder 5">
            <a:extLst>
              <a:ext uri="{FF2B5EF4-FFF2-40B4-BE49-F238E27FC236}">
                <a16:creationId xmlns:a16="http://schemas.microsoft.com/office/drawing/2014/main" id="{C45F6A97-A75F-4084-B26C-A67D3A75C316}"/>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BCCAAC91-25FA-4C03-8668-84DC45659115}"/>
              </a:ext>
            </a:extLst>
          </p:cNvPr>
          <p:cNvSpPr>
            <a:spLocks noGrp="1"/>
          </p:cNvSpPr>
          <p:nvPr>
            <p:ph type="sldNum" sz="quarter" idx="12"/>
          </p:nvPr>
        </p:nvSpPr>
        <p:spPr/>
        <p:txBody>
          <a:bodyPr/>
          <a:lstStyle/>
          <a:p>
            <a:fld id="{6CEB77BE-DE7A-45DC-936D-BDE771317BE6}" type="slidenum">
              <a:rPr lang="en-PK" smtClean="0"/>
              <a:t>‹#›</a:t>
            </a:fld>
            <a:endParaRPr lang="en-PK"/>
          </a:p>
        </p:txBody>
      </p:sp>
    </p:spTree>
    <p:extLst>
      <p:ext uri="{BB962C8B-B14F-4D97-AF65-F5344CB8AC3E}">
        <p14:creationId xmlns:p14="http://schemas.microsoft.com/office/powerpoint/2010/main" val="261880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D02556-13AB-4332-A0F3-C21851F80A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BF478C0D-E72F-41BB-80A8-0FF48C8932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CE07FCB3-2133-4616-A130-AAA88CD1F3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4E3751-290A-467D-99DF-B21264EB8B15}" type="datetimeFigureOut">
              <a:rPr lang="en-PK" smtClean="0"/>
              <a:t>15/11/2024</a:t>
            </a:fld>
            <a:endParaRPr lang="en-PK"/>
          </a:p>
        </p:txBody>
      </p:sp>
      <p:sp>
        <p:nvSpPr>
          <p:cNvPr id="5" name="Footer Placeholder 4">
            <a:extLst>
              <a:ext uri="{FF2B5EF4-FFF2-40B4-BE49-F238E27FC236}">
                <a16:creationId xmlns:a16="http://schemas.microsoft.com/office/drawing/2014/main" id="{EE64E8BD-8C17-48F3-AB42-956CB175A5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89B6671F-4A70-47DE-82D4-3056E982D4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EB77BE-DE7A-45DC-936D-BDE771317BE6}" type="slidenum">
              <a:rPr lang="en-PK" smtClean="0"/>
              <a:t>‹#›</a:t>
            </a:fld>
            <a:endParaRPr lang="en-PK"/>
          </a:p>
        </p:txBody>
      </p:sp>
    </p:spTree>
    <p:extLst>
      <p:ext uri="{BB962C8B-B14F-4D97-AF65-F5344CB8AC3E}">
        <p14:creationId xmlns:p14="http://schemas.microsoft.com/office/powerpoint/2010/main" val="3997981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14E3751-290A-467D-99DF-B21264EB8B15}" type="datetimeFigureOut">
              <a:rPr lang="en-PK" smtClean="0"/>
              <a:t>15/11/2024</a:t>
            </a:fld>
            <a:endParaRPr lang="en-P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CEB77BE-DE7A-45DC-936D-BDE771317BE6}" type="slidenum">
              <a:rPr lang="en-PK" smtClean="0"/>
              <a:t>‹#›</a:t>
            </a:fld>
            <a:endParaRPr lang="en-PK"/>
          </a:p>
        </p:txBody>
      </p:sp>
    </p:spTree>
    <p:extLst>
      <p:ext uri="{BB962C8B-B14F-4D97-AF65-F5344CB8AC3E}">
        <p14:creationId xmlns:p14="http://schemas.microsoft.com/office/powerpoint/2010/main" val="34600697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khkgears.net/new/gear_knowledge/gear-nomenclature/operating-pressure-angle.html" TargetMode="External"/><Relationship Id="rId2" Type="http://schemas.openxmlformats.org/officeDocument/2006/relationships/hyperlink" Target="https://khkgears.net/new/gear_knowledge/abcs_of_gears-b/gear_profile_shift.html" TargetMode="External"/><Relationship Id="rId1" Type="http://schemas.openxmlformats.org/officeDocument/2006/relationships/slideLayout" Target="../slideLayouts/slideLayout13.xml"/><Relationship Id="rId5" Type="http://schemas.openxmlformats.org/officeDocument/2006/relationships/hyperlink" Target="https://khkgears.net/new/helical_gears.html" TargetMode="External"/><Relationship Id="rId4" Type="http://schemas.openxmlformats.org/officeDocument/2006/relationships/hyperlink" Target="https://khkgears.net/new/gear_knowledge/gear-nomenclature/undercut.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www.scielo.br/j/jbsmse/a/KLbfYKKpHJntHTjP7HmbmJR/?format=pdf&amp;lang=en"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190.png"/><Relationship Id="rId4" Type="http://schemas.openxmlformats.org/officeDocument/2006/relationships/customXml" Target="../ink/ink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290.png"/><Relationship Id="rId4" Type="http://schemas.openxmlformats.org/officeDocument/2006/relationships/customXml" Target="../ink/ink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266F-D38D-42EF-9BAB-B925DCFF625A}"/>
              </a:ext>
            </a:extLst>
          </p:cNvPr>
          <p:cNvSpPr>
            <a:spLocks noGrp="1"/>
          </p:cNvSpPr>
          <p:nvPr>
            <p:ph type="ctrTitle"/>
          </p:nvPr>
        </p:nvSpPr>
        <p:spPr/>
        <p:txBody>
          <a:bodyPr/>
          <a:lstStyle/>
          <a:p>
            <a:r>
              <a:rPr lang="en-US" b="1" dirty="0"/>
              <a:t>Spur Gear Design</a:t>
            </a:r>
            <a:endParaRPr lang="en-PK" b="1" dirty="0"/>
          </a:p>
        </p:txBody>
      </p:sp>
      <p:sp>
        <p:nvSpPr>
          <p:cNvPr id="3" name="Subtitle 2">
            <a:extLst>
              <a:ext uri="{FF2B5EF4-FFF2-40B4-BE49-F238E27FC236}">
                <a16:creationId xmlns:a16="http://schemas.microsoft.com/office/drawing/2014/main" id="{E6CCFF1B-748E-4D2D-BFF1-C0AB5A719D59}"/>
              </a:ext>
            </a:extLst>
          </p:cNvPr>
          <p:cNvSpPr>
            <a:spLocks noGrp="1"/>
          </p:cNvSpPr>
          <p:nvPr>
            <p:ph type="subTitle" idx="1"/>
          </p:nvPr>
        </p:nvSpPr>
        <p:spPr/>
        <p:txBody>
          <a:bodyPr/>
          <a:lstStyle/>
          <a:p>
            <a:r>
              <a:rPr lang="en-US" b="1" dirty="0"/>
              <a:t>Contact Stress in Gear Teeth</a:t>
            </a:r>
            <a:endParaRPr lang="en-PK" b="1" dirty="0"/>
          </a:p>
        </p:txBody>
      </p:sp>
    </p:spTree>
    <p:extLst>
      <p:ext uri="{BB962C8B-B14F-4D97-AF65-F5344CB8AC3E}">
        <p14:creationId xmlns:p14="http://schemas.microsoft.com/office/powerpoint/2010/main" val="1798170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FA57F-4730-E70F-4DCE-B94A28233538}"/>
              </a:ext>
            </a:extLst>
          </p:cNvPr>
          <p:cNvSpPr>
            <a:spLocks noGrp="1"/>
          </p:cNvSpPr>
          <p:nvPr>
            <p:ph type="title"/>
          </p:nvPr>
        </p:nvSpPr>
        <p:spPr>
          <a:xfrm>
            <a:off x="677334" y="609600"/>
            <a:ext cx="8596668" cy="1320800"/>
          </a:xfrm>
        </p:spPr>
        <p:txBody>
          <a:bodyPr anchor="t">
            <a:normAutofit/>
          </a:bodyPr>
          <a:lstStyle/>
          <a:p>
            <a:r>
              <a:rPr lang="en-US" sz="3600" dirty="0"/>
              <a:t>Contact Stress in Gear Teeth</a:t>
            </a:r>
            <a:endParaRPr lang="en-PK" dirty="0"/>
          </a:p>
        </p:txBody>
      </p:sp>
      <p:sp>
        <p:nvSpPr>
          <p:cNvPr id="3" name="Content Placeholder 2">
            <a:extLst>
              <a:ext uri="{FF2B5EF4-FFF2-40B4-BE49-F238E27FC236}">
                <a16:creationId xmlns:a16="http://schemas.microsoft.com/office/drawing/2014/main" id="{074151A7-41AC-4861-850C-AFE20D3EF095}"/>
              </a:ext>
            </a:extLst>
          </p:cNvPr>
          <p:cNvSpPr>
            <a:spLocks noGrp="1"/>
          </p:cNvSpPr>
          <p:nvPr>
            <p:ph idx="1"/>
          </p:nvPr>
        </p:nvSpPr>
        <p:spPr>
          <a:xfrm>
            <a:off x="677334" y="1504709"/>
            <a:ext cx="5418666" cy="4357151"/>
          </a:xfrm>
        </p:spPr>
        <p:txBody>
          <a:bodyPr>
            <a:noAutofit/>
          </a:bodyPr>
          <a:lstStyle/>
          <a:p>
            <a:r>
              <a:rPr lang="en-US" sz="2000" dirty="0"/>
              <a:t>The radii of curvatures are the radius of two teeth at the contact point. It changes throughout the meshing cycle as the contact point moves from top of teeth through the pitch circle to the lower flank of teeth before leaving engagement.</a:t>
            </a:r>
          </a:p>
          <a:p>
            <a:endParaRPr lang="en-US" sz="2000" dirty="0"/>
          </a:p>
          <a:p>
            <a:r>
              <a:rPr lang="en-US" sz="2000" dirty="0"/>
              <a:t>AGMA calls for the computation of contact stress to be made at the lower point of single tooth contact (LPSTC) because above that point load will be shared with other teeth</a:t>
            </a:r>
            <a:endParaRPr lang="en-PK" sz="2000" dirty="0"/>
          </a:p>
        </p:txBody>
      </p:sp>
      <p:pic>
        <p:nvPicPr>
          <p:cNvPr id="5" name="Picture 4">
            <a:extLst>
              <a:ext uri="{FF2B5EF4-FFF2-40B4-BE49-F238E27FC236}">
                <a16:creationId xmlns:a16="http://schemas.microsoft.com/office/drawing/2014/main" id="{066E5865-EB47-BCF9-D6CF-387FC30FD5CC}"/>
              </a:ext>
            </a:extLst>
          </p:cNvPr>
          <p:cNvPicPr>
            <a:picLocks noChangeAspect="1"/>
          </p:cNvPicPr>
          <p:nvPr/>
        </p:nvPicPr>
        <p:blipFill>
          <a:blip r:embed="rId2"/>
          <a:stretch>
            <a:fillRect/>
          </a:stretch>
        </p:blipFill>
        <p:spPr>
          <a:xfrm>
            <a:off x="6087417" y="2159000"/>
            <a:ext cx="3145536" cy="2781031"/>
          </a:xfrm>
          <a:prstGeom prst="rect">
            <a:avLst/>
          </a:prstGeom>
        </p:spPr>
      </p:pic>
    </p:spTree>
    <p:extLst>
      <p:ext uri="{BB962C8B-B14F-4D97-AF65-F5344CB8AC3E}">
        <p14:creationId xmlns:p14="http://schemas.microsoft.com/office/powerpoint/2010/main" val="3917985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6C67-9C22-497A-EF7F-37D99044F3F9}"/>
              </a:ext>
            </a:extLst>
          </p:cNvPr>
          <p:cNvSpPr>
            <a:spLocks noGrp="1"/>
          </p:cNvSpPr>
          <p:nvPr>
            <p:ph type="title"/>
          </p:nvPr>
        </p:nvSpPr>
        <p:spPr>
          <a:xfrm>
            <a:off x="654185" y="202557"/>
            <a:ext cx="8596668" cy="1320800"/>
          </a:xfrm>
        </p:spPr>
        <p:txBody>
          <a:bodyPr/>
          <a:lstStyle/>
          <a:p>
            <a:r>
              <a:rPr lang="en-US" dirty="0"/>
              <a:t>Contact Ratio</a:t>
            </a:r>
            <a:endParaRPr lang="en-PK" dirty="0"/>
          </a:p>
        </p:txBody>
      </p:sp>
      <p:sp>
        <p:nvSpPr>
          <p:cNvPr id="3" name="Content Placeholder 2">
            <a:extLst>
              <a:ext uri="{FF2B5EF4-FFF2-40B4-BE49-F238E27FC236}">
                <a16:creationId xmlns:a16="http://schemas.microsoft.com/office/drawing/2014/main" id="{4E00CA43-5911-AB4F-2005-C01CC99ED5F3}"/>
              </a:ext>
            </a:extLst>
          </p:cNvPr>
          <p:cNvSpPr>
            <a:spLocks noGrp="1"/>
          </p:cNvSpPr>
          <p:nvPr>
            <p:ph idx="1"/>
          </p:nvPr>
        </p:nvSpPr>
        <p:spPr>
          <a:xfrm>
            <a:off x="555585" y="879676"/>
            <a:ext cx="11285316" cy="5775767"/>
          </a:xfrm>
        </p:spPr>
        <p:txBody>
          <a:bodyPr>
            <a:normAutofit fontScale="77500" lnSpcReduction="20000"/>
          </a:bodyPr>
          <a:lstStyle/>
          <a:p>
            <a:pPr algn="l"/>
            <a:r>
              <a:rPr lang="en-US" sz="2300" b="0" i="0" dirty="0">
                <a:solidFill>
                  <a:srgbClr val="333333"/>
                </a:solidFill>
                <a:effectLst/>
                <a:latin typeface="Helvetica Neue"/>
              </a:rPr>
              <a:t>In gear meshing, the lower the value of the contact ratio, the more load one tooth is subjected to and the greater the deflection and noise of the tooth tends to be.</a:t>
            </a:r>
          </a:p>
          <a:p>
            <a:pPr algn="l"/>
            <a:r>
              <a:rPr lang="en-US" sz="2300" b="0" i="0" dirty="0">
                <a:solidFill>
                  <a:srgbClr val="333333"/>
                </a:solidFill>
                <a:effectLst/>
                <a:latin typeface="Helvetica Neue"/>
              </a:rPr>
              <a:t>Gears rotate by repeating "one-tooth meshing" and "two-tooth meshing". </a:t>
            </a:r>
          </a:p>
          <a:p>
            <a:pPr algn="l"/>
            <a:r>
              <a:rPr lang="en-US" sz="2300" b="0" i="0" dirty="0">
                <a:solidFill>
                  <a:srgbClr val="FF0000"/>
                </a:solidFill>
                <a:effectLst/>
                <a:latin typeface="Helvetica Neue"/>
              </a:rPr>
              <a:t>The ratio of the frequency of one-tooth meshing to two-tooth meshing is expressed by the contact ratio</a:t>
            </a:r>
          </a:p>
          <a:p>
            <a:pPr marL="0" indent="0" algn="l">
              <a:buNone/>
            </a:pPr>
            <a:r>
              <a:rPr lang="en-US" sz="2300" b="0" i="0" dirty="0">
                <a:solidFill>
                  <a:srgbClr val="333333"/>
                </a:solidFill>
                <a:effectLst/>
                <a:latin typeface="Helvetica Neue"/>
              </a:rPr>
              <a:t>          The higher the proportion of two-tooth meshing in the total, the higher the contact ratio value.</a:t>
            </a:r>
            <a:br>
              <a:rPr lang="en-US" sz="2300" b="0" i="0" dirty="0">
                <a:solidFill>
                  <a:srgbClr val="333333"/>
                </a:solidFill>
                <a:effectLst/>
                <a:latin typeface="Helvetica Neue"/>
              </a:rPr>
            </a:br>
            <a:r>
              <a:rPr lang="en-US" sz="2300" b="0" i="0" dirty="0">
                <a:solidFill>
                  <a:srgbClr val="333333"/>
                </a:solidFill>
                <a:effectLst/>
                <a:latin typeface="Helvetica Neue"/>
              </a:rPr>
              <a:t>	    In the case of </a:t>
            </a:r>
            <a:r>
              <a:rPr lang="en-US" sz="2300" b="0" i="0" dirty="0">
                <a:solidFill>
                  <a:srgbClr val="00B0F0"/>
                </a:solidFill>
                <a:effectLst/>
                <a:latin typeface="Helvetica Neue"/>
              </a:rPr>
              <a:t>one-tooth meshing</a:t>
            </a:r>
            <a:r>
              <a:rPr lang="en-US" sz="2300" b="0" i="0" dirty="0">
                <a:solidFill>
                  <a:srgbClr val="333333"/>
                </a:solidFill>
                <a:effectLst/>
                <a:latin typeface="Helvetica Neue"/>
              </a:rPr>
              <a:t>, the entire load is applied to a single tooth, so the tooth </a:t>
            </a:r>
            <a:r>
              <a:rPr lang="en-US" sz="2300" dirty="0">
                <a:solidFill>
                  <a:srgbClr val="333333"/>
                </a:solidFill>
                <a:latin typeface="Helvetica Neue"/>
              </a:rPr>
              <a:t>    </a:t>
            </a:r>
          </a:p>
          <a:p>
            <a:pPr marL="0" indent="0" algn="l">
              <a:buNone/>
            </a:pPr>
            <a:r>
              <a:rPr lang="en-US" sz="2300" b="0" i="0" dirty="0">
                <a:solidFill>
                  <a:srgbClr val="333333"/>
                </a:solidFill>
                <a:effectLst/>
                <a:latin typeface="Helvetica Neue"/>
              </a:rPr>
              <a:t>           more likely to break or suffer surface pressure damage.</a:t>
            </a:r>
            <a:br>
              <a:rPr lang="en-US" sz="2300" b="0" i="0" dirty="0">
                <a:solidFill>
                  <a:srgbClr val="333333"/>
                </a:solidFill>
                <a:effectLst/>
                <a:latin typeface="Helvetica Neue"/>
              </a:rPr>
            </a:br>
            <a:r>
              <a:rPr lang="en-US" sz="2300" b="0" i="0" dirty="0">
                <a:solidFill>
                  <a:srgbClr val="333333"/>
                </a:solidFill>
                <a:effectLst/>
                <a:latin typeface="Helvetica Neue"/>
              </a:rPr>
              <a:t>	    In the case of </a:t>
            </a:r>
            <a:r>
              <a:rPr lang="en-US" sz="2300" b="0" i="0" dirty="0">
                <a:solidFill>
                  <a:srgbClr val="00B0F0"/>
                </a:solidFill>
                <a:effectLst/>
                <a:latin typeface="Helvetica Neue"/>
              </a:rPr>
              <a:t>two-tooth meshing</a:t>
            </a:r>
            <a:r>
              <a:rPr lang="en-US" sz="2300" b="0" i="0" dirty="0">
                <a:solidFill>
                  <a:srgbClr val="333333"/>
                </a:solidFill>
                <a:effectLst/>
                <a:latin typeface="Helvetica Neue"/>
              </a:rPr>
              <a:t>, the load is shared between the two teeth, so cases with a      </a:t>
            </a:r>
          </a:p>
          <a:p>
            <a:pPr marL="0" indent="0" algn="l">
              <a:buNone/>
            </a:pPr>
            <a:r>
              <a:rPr lang="en-US" sz="2300" dirty="0">
                <a:solidFill>
                  <a:srgbClr val="333333"/>
                </a:solidFill>
                <a:latin typeface="Helvetica Neue"/>
              </a:rPr>
              <a:t>           </a:t>
            </a:r>
            <a:r>
              <a:rPr lang="en-US" sz="2300" b="0" i="0" dirty="0">
                <a:solidFill>
                  <a:srgbClr val="333333"/>
                </a:solidFill>
                <a:effectLst/>
                <a:latin typeface="Helvetica Neue"/>
              </a:rPr>
              <a:t>high two-tooth meshing ratio are superior in terms of strength.</a:t>
            </a:r>
          </a:p>
          <a:p>
            <a:pPr algn="l"/>
            <a:r>
              <a:rPr lang="en-US" sz="2300" b="0" i="0" dirty="0">
                <a:solidFill>
                  <a:srgbClr val="FF0000"/>
                </a:solidFill>
                <a:effectLst/>
                <a:latin typeface="Helvetica Neue"/>
              </a:rPr>
              <a:t>For gears to rotate accurately, the contact ratio must be greater than 1.</a:t>
            </a:r>
          </a:p>
          <a:p>
            <a:pPr marL="0" indent="0" algn="l">
              <a:buNone/>
            </a:pPr>
            <a:br>
              <a:rPr lang="en-US" sz="2300" b="0" i="0" dirty="0">
                <a:solidFill>
                  <a:srgbClr val="333333"/>
                </a:solidFill>
                <a:effectLst/>
                <a:latin typeface="Helvetica Neue"/>
              </a:rPr>
            </a:br>
            <a:r>
              <a:rPr lang="en-US" sz="2300" b="0" i="0" dirty="0">
                <a:solidFill>
                  <a:srgbClr val="FF0000"/>
                </a:solidFill>
                <a:effectLst/>
                <a:latin typeface="Helvetica Neue"/>
              </a:rPr>
              <a:t>For example, </a:t>
            </a:r>
            <a:r>
              <a:rPr lang="en-US" sz="2300" b="0" i="0" dirty="0">
                <a:solidFill>
                  <a:srgbClr val="333333"/>
                </a:solidFill>
                <a:effectLst/>
                <a:latin typeface="Helvetica Neue"/>
              </a:rPr>
              <a:t>if the contact ratio is 1.4, each 0.4 at the beginning and end of the meshing is two-tooth meshing and 0.6 in between is one-tooth meshing.</a:t>
            </a:r>
          </a:p>
          <a:p>
            <a:pPr marL="0" indent="0">
              <a:buNone/>
            </a:pPr>
            <a:br>
              <a:rPr lang="en-US" sz="2400" b="0" i="0" dirty="0">
                <a:solidFill>
                  <a:srgbClr val="333333"/>
                </a:solidFill>
                <a:effectLst/>
                <a:latin typeface="Helvetica Neue"/>
              </a:rPr>
            </a:br>
            <a:r>
              <a:rPr lang="en-US" sz="2400" b="0" i="0" dirty="0">
                <a:solidFill>
                  <a:srgbClr val="333333"/>
                </a:solidFill>
                <a:effectLst/>
                <a:latin typeface="Helvetica Neue"/>
              </a:rPr>
              <a:t>When </a:t>
            </a:r>
            <a:r>
              <a:rPr lang="en-US" sz="2400" b="0" i="0" u="sng" dirty="0">
                <a:solidFill>
                  <a:srgbClr val="1A0DAB"/>
                </a:solidFill>
                <a:effectLst/>
                <a:latin typeface="Helvetica Neue"/>
                <a:hlinkClick r:id="rId2"/>
              </a:rPr>
              <a:t>gear teeth are shifted</a:t>
            </a:r>
            <a:r>
              <a:rPr lang="en-US" sz="2400" b="0" i="0" dirty="0">
                <a:solidFill>
                  <a:srgbClr val="333333"/>
                </a:solidFill>
                <a:effectLst/>
                <a:latin typeface="Helvetica Neue"/>
              </a:rPr>
              <a:t>, positive shifting results in a larger </a:t>
            </a:r>
            <a:r>
              <a:rPr lang="en-US" sz="2400" b="0" i="0" u="sng" dirty="0">
                <a:solidFill>
                  <a:srgbClr val="1A0DAB"/>
                </a:solidFill>
                <a:effectLst/>
                <a:latin typeface="Helvetica Neue"/>
                <a:hlinkClick r:id="rId3"/>
              </a:rPr>
              <a:t>operating pressure angle</a:t>
            </a:r>
            <a:r>
              <a:rPr lang="en-US" sz="2400" b="0" i="0" dirty="0">
                <a:solidFill>
                  <a:srgbClr val="333333"/>
                </a:solidFill>
                <a:effectLst/>
                <a:latin typeface="Helvetica Neue"/>
              </a:rPr>
              <a:t> and a lower contact ratio. If negative shifting is applied, the operating pressure angle becomes smaller and the contact ratio becomes higher (when there is no </a:t>
            </a:r>
            <a:r>
              <a:rPr lang="en-US" sz="2400" b="0" i="0" u="sng" dirty="0">
                <a:solidFill>
                  <a:srgbClr val="1A0DAB"/>
                </a:solidFill>
                <a:effectLst/>
                <a:latin typeface="Helvetica Neue"/>
                <a:hlinkClick r:id="rId4"/>
              </a:rPr>
              <a:t>undercut</a:t>
            </a:r>
            <a:r>
              <a:rPr lang="en-US" sz="2400" b="0" i="0" dirty="0">
                <a:solidFill>
                  <a:srgbClr val="333333"/>
                </a:solidFill>
                <a:effectLst/>
                <a:latin typeface="Helvetica Neue"/>
              </a:rPr>
              <a:t>).</a:t>
            </a:r>
            <a:br>
              <a:rPr lang="en-US" sz="2400" b="0" i="0" dirty="0">
                <a:solidFill>
                  <a:srgbClr val="333333"/>
                </a:solidFill>
                <a:effectLst/>
                <a:latin typeface="Helvetica Neue"/>
              </a:rPr>
            </a:br>
            <a:r>
              <a:rPr lang="en-US" sz="2400" b="0" i="0" dirty="0">
                <a:solidFill>
                  <a:srgbClr val="333333"/>
                </a:solidFill>
                <a:effectLst/>
                <a:latin typeface="Helvetica Neue"/>
              </a:rPr>
              <a:t>In </a:t>
            </a:r>
            <a:r>
              <a:rPr lang="en-US" sz="2400" b="0" i="0" u="sng" dirty="0">
                <a:solidFill>
                  <a:srgbClr val="1A0DAB"/>
                </a:solidFill>
                <a:effectLst/>
                <a:latin typeface="Helvetica Neue"/>
                <a:hlinkClick r:id="rId5"/>
              </a:rPr>
              <a:t>helical gears</a:t>
            </a:r>
            <a:r>
              <a:rPr lang="en-US" sz="2400" b="0" i="0" dirty="0">
                <a:solidFill>
                  <a:srgbClr val="333333"/>
                </a:solidFill>
                <a:effectLst/>
                <a:latin typeface="Helvetica Neue"/>
              </a:rPr>
              <a:t>, the teeth are helical, which increases the contact ratio and thus reduces the deflection of the teeth, which in turn reduces noise and vibration.</a:t>
            </a:r>
          </a:p>
          <a:p>
            <a:pPr marL="0" indent="0">
              <a:buNone/>
            </a:pPr>
            <a:endParaRPr lang="en-PK" dirty="0"/>
          </a:p>
        </p:txBody>
      </p:sp>
    </p:spTree>
    <p:extLst>
      <p:ext uri="{BB962C8B-B14F-4D97-AF65-F5344CB8AC3E}">
        <p14:creationId xmlns:p14="http://schemas.microsoft.com/office/powerpoint/2010/main" val="298906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9F1AC-2328-A522-5221-1AD9DF50ED87}"/>
              </a:ext>
            </a:extLst>
          </p:cNvPr>
          <p:cNvSpPr>
            <a:spLocks noGrp="1"/>
          </p:cNvSpPr>
          <p:nvPr>
            <p:ph type="title"/>
          </p:nvPr>
        </p:nvSpPr>
        <p:spPr/>
        <p:txBody>
          <a:bodyPr/>
          <a:lstStyle/>
          <a:p>
            <a:r>
              <a:rPr lang="en-US" sz="3600" dirty="0"/>
              <a:t>Contact Stress in Gear Teeth</a:t>
            </a:r>
            <a:endParaRPr lang="en-PK" dirty="0"/>
          </a:p>
        </p:txBody>
      </p:sp>
      <p:pic>
        <p:nvPicPr>
          <p:cNvPr id="5" name="Content Placeholder 4">
            <a:extLst>
              <a:ext uri="{FF2B5EF4-FFF2-40B4-BE49-F238E27FC236}">
                <a16:creationId xmlns:a16="http://schemas.microsoft.com/office/drawing/2014/main" id="{DB2839B0-C785-D0DB-B56D-4BABE7DE884E}"/>
              </a:ext>
            </a:extLst>
          </p:cNvPr>
          <p:cNvPicPr>
            <a:picLocks noGrp="1" noChangeAspect="1"/>
          </p:cNvPicPr>
          <p:nvPr>
            <p:ph idx="1"/>
          </p:nvPr>
        </p:nvPicPr>
        <p:blipFill rotWithShape="1">
          <a:blip r:embed="rId2"/>
          <a:srcRect l="9458" t="32680" r="37983" b="10201"/>
          <a:stretch/>
        </p:blipFill>
        <p:spPr>
          <a:xfrm>
            <a:off x="2119086" y="2156201"/>
            <a:ext cx="7445828" cy="4549400"/>
          </a:xfrm>
        </p:spPr>
      </p:pic>
    </p:spTree>
    <p:extLst>
      <p:ext uri="{BB962C8B-B14F-4D97-AF65-F5344CB8AC3E}">
        <p14:creationId xmlns:p14="http://schemas.microsoft.com/office/powerpoint/2010/main" val="181925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75A8-0A23-DB4E-D9E1-01B69B15C883}"/>
              </a:ext>
            </a:extLst>
          </p:cNvPr>
          <p:cNvSpPr>
            <a:spLocks noGrp="1"/>
          </p:cNvSpPr>
          <p:nvPr>
            <p:ph type="title"/>
          </p:nvPr>
        </p:nvSpPr>
        <p:spPr/>
        <p:txBody>
          <a:bodyPr/>
          <a:lstStyle/>
          <a:p>
            <a:r>
              <a:rPr lang="en-US" dirty="0"/>
              <a:t>References</a:t>
            </a:r>
            <a:br>
              <a:rPr lang="en-US" dirty="0"/>
            </a:br>
            <a:endParaRPr lang="en-PK" dirty="0"/>
          </a:p>
        </p:txBody>
      </p:sp>
      <p:sp>
        <p:nvSpPr>
          <p:cNvPr id="3" name="Content Placeholder 2">
            <a:extLst>
              <a:ext uri="{FF2B5EF4-FFF2-40B4-BE49-F238E27FC236}">
                <a16:creationId xmlns:a16="http://schemas.microsoft.com/office/drawing/2014/main" id="{87D66F2C-49F7-7CD1-4F68-A23AB81E6F76}"/>
              </a:ext>
            </a:extLst>
          </p:cNvPr>
          <p:cNvSpPr>
            <a:spLocks noGrp="1"/>
          </p:cNvSpPr>
          <p:nvPr>
            <p:ph idx="1"/>
          </p:nvPr>
        </p:nvSpPr>
        <p:spPr>
          <a:xfrm>
            <a:off x="677334" y="1175657"/>
            <a:ext cx="10106780" cy="4865705"/>
          </a:xfrm>
        </p:spPr>
        <p:txBody>
          <a:bodyPr/>
          <a:lstStyle/>
          <a:p>
            <a:pPr marL="0" indent="0">
              <a:buNone/>
            </a:pPr>
            <a:endParaRPr lang="en-US" dirty="0"/>
          </a:p>
          <a:p>
            <a:r>
              <a:rPr lang="en-US" dirty="0"/>
              <a:t>J. of the Braz. Soc. of Mech. Sci. &amp; </a:t>
            </a:r>
            <a:r>
              <a:rPr lang="en-US" dirty="0" err="1"/>
              <a:t>Eng</a:t>
            </a:r>
            <a:r>
              <a:rPr lang="en-US" dirty="0"/>
              <a:t> (April-June 2012, Vol. XXXIV). </a:t>
            </a:r>
            <a:r>
              <a:rPr lang="en-US" i="1" dirty="0"/>
              <a:t>The Influence of Contact Stress Distribution and Specific Film Thickness on the Wear of Spur Gears During Pitting Tests. </a:t>
            </a:r>
            <a:r>
              <a:rPr lang="en-US" dirty="0"/>
              <a:t>Retrieved from</a:t>
            </a:r>
          </a:p>
          <a:p>
            <a:pPr marL="0" indent="0">
              <a:buNone/>
            </a:pPr>
            <a:r>
              <a:rPr lang="en-US" dirty="0"/>
              <a:t>	</a:t>
            </a:r>
            <a:r>
              <a:rPr lang="en-US" dirty="0">
                <a:hlinkClick r:id="rId2"/>
              </a:rPr>
              <a:t>https://www.scielo.br/j/jbsmse/a/KLbfYKKpHJntHTjP7HmbmJR/?format=pdf&amp;lang=en</a:t>
            </a:r>
            <a:endParaRPr lang="en-US" dirty="0"/>
          </a:p>
          <a:p>
            <a:pPr marL="0" indent="0">
              <a:buNone/>
            </a:pPr>
            <a:endParaRPr lang="en-PK" dirty="0"/>
          </a:p>
        </p:txBody>
      </p:sp>
    </p:spTree>
    <p:extLst>
      <p:ext uri="{BB962C8B-B14F-4D97-AF65-F5344CB8AC3E}">
        <p14:creationId xmlns:p14="http://schemas.microsoft.com/office/powerpoint/2010/main" val="1517232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Geometry Factor </a:t>
            </a:r>
            <a:r>
              <a:rPr lang="en-US" sz="4000" i="1" dirty="0"/>
              <a:t>I</a:t>
            </a:r>
          </a:p>
        </p:txBody>
      </p:sp>
      <p:pic>
        <p:nvPicPr>
          <p:cNvPr id="7" name="Picture 6">
            <a:extLst>
              <a:ext uri="{FF2B5EF4-FFF2-40B4-BE49-F238E27FC236}">
                <a16:creationId xmlns:a16="http://schemas.microsoft.com/office/drawing/2014/main" id="{F40F4D43-276A-41B3-84EC-A9AF3BD3CC3E}"/>
              </a:ext>
            </a:extLst>
          </p:cNvPr>
          <p:cNvPicPr>
            <a:picLocks noChangeAspect="1"/>
          </p:cNvPicPr>
          <p:nvPr/>
        </p:nvPicPr>
        <p:blipFill rotWithShape="1">
          <a:blip r:embed="rId3"/>
          <a:srcRect l="1677"/>
          <a:stretch/>
        </p:blipFill>
        <p:spPr>
          <a:xfrm>
            <a:off x="1524000" y="981075"/>
            <a:ext cx="9140438" cy="5724525"/>
          </a:xfrm>
          <a:prstGeom prst="rect">
            <a:avLst/>
          </a:prstGeom>
        </p:spPr>
      </p:pic>
    </p:spTree>
    <p:extLst>
      <p:ext uri="{BB962C8B-B14F-4D97-AF65-F5344CB8AC3E}">
        <p14:creationId xmlns:p14="http://schemas.microsoft.com/office/powerpoint/2010/main" val="30886807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Geometry Factor </a:t>
            </a:r>
            <a:r>
              <a:rPr lang="en-US" sz="4000" i="1" dirty="0"/>
              <a:t>I</a:t>
            </a:r>
          </a:p>
        </p:txBody>
      </p:sp>
      <p:pic>
        <p:nvPicPr>
          <p:cNvPr id="4" name="Picture 3">
            <a:extLst>
              <a:ext uri="{FF2B5EF4-FFF2-40B4-BE49-F238E27FC236}">
                <a16:creationId xmlns:a16="http://schemas.microsoft.com/office/drawing/2014/main" id="{9C969E7A-6B54-4B7F-A85E-3344C088C76E}"/>
              </a:ext>
            </a:extLst>
          </p:cNvPr>
          <p:cNvPicPr>
            <a:picLocks noChangeAspect="1"/>
          </p:cNvPicPr>
          <p:nvPr/>
        </p:nvPicPr>
        <p:blipFill>
          <a:blip r:embed="rId3"/>
          <a:stretch>
            <a:fillRect/>
          </a:stretch>
        </p:blipFill>
        <p:spPr>
          <a:xfrm>
            <a:off x="1533525" y="990600"/>
            <a:ext cx="9108831" cy="5638800"/>
          </a:xfrm>
          <a:prstGeom prst="rect">
            <a:avLst/>
          </a:prstGeom>
        </p:spPr>
      </p:pic>
    </p:spTree>
    <p:extLst>
      <p:ext uri="{BB962C8B-B14F-4D97-AF65-F5344CB8AC3E}">
        <p14:creationId xmlns:p14="http://schemas.microsoft.com/office/powerpoint/2010/main" val="10847225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D476DC-6E5F-4961-AC3C-CCD5523E4554}"/>
              </a:ext>
            </a:extLst>
          </p:cNvPr>
          <p:cNvPicPr>
            <a:picLocks noChangeAspect="1"/>
          </p:cNvPicPr>
          <p:nvPr/>
        </p:nvPicPr>
        <p:blipFill>
          <a:blip r:embed="rId2"/>
          <a:stretch>
            <a:fillRect/>
          </a:stretch>
        </p:blipFill>
        <p:spPr>
          <a:xfrm>
            <a:off x="858129" y="222745"/>
            <a:ext cx="9973994" cy="6754541"/>
          </a:xfrm>
          <a:prstGeom prst="rect">
            <a:avLst/>
          </a:prstGeom>
        </p:spPr>
      </p:pic>
    </p:spTree>
    <p:extLst>
      <p:ext uri="{BB962C8B-B14F-4D97-AF65-F5344CB8AC3E}">
        <p14:creationId xmlns:p14="http://schemas.microsoft.com/office/powerpoint/2010/main" val="5439330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contact stress number, </a:t>
            </a:r>
            <a:r>
              <a:rPr lang="en-US" sz="4000" dirty="0" err="1"/>
              <a:t>s</a:t>
            </a:r>
            <a:r>
              <a:rPr lang="en-US" sz="4000" baseline="-25000" dirty="0" err="1"/>
              <a:t>c</a:t>
            </a:r>
            <a:endParaRPr lang="en-US" sz="4000" baseline="-25000" dirty="0"/>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As with the equation for bending stress in gear teeth, several factors are added to the equation for contact stress.</a:t>
            </a:r>
          </a:p>
          <a:p>
            <a:pPr algn="just"/>
            <a:endParaRPr lang="en-US" sz="2400" dirty="0"/>
          </a:p>
          <a:p>
            <a:endParaRPr lang="en-US" dirty="0"/>
          </a:p>
          <a:p>
            <a:endParaRPr lang="en-US" dirty="0"/>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89C7AAF5-4EEA-4930-9947-3AE7B0906C89}"/>
              </a:ext>
            </a:extLst>
          </p:cNvPr>
          <p:cNvPicPr>
            <a:picLocks noChangeAspect="1"/>
          </p:cNvPicPr>
          <p:nvPr/>
        </p:nvPicPr>
        <p:blipFill>
          <a:blip r:embed="rId3"/>
          <a:stretch>
            <a:fillRect/>
          </a:stretch>
        </p:blipFill>
        <p:spPr>
          <a:xfrm>
            <a:off x="1524001" y="2328863"/>
            <a:ext cx="6681717" cy="2200275"/>
          </a:xfrm>
          <a:prstGeom prst="rect">
            <a:avLst/>
          </a:prstGeom>
        </p:spPr>
      </p:pic>
    </p:spTree>
    <p:extLst>
      <p:ext uri="{BB962C8B-B14F-4D97-AF65-F5344CB8AC3E}">
        <p14:creationId xmlns:p14="http://schemas.microsoft.com/office/powerpoint/2010/main" val="7497682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Compute the contact stress number for the gear pair described in the previous example for bending stress.</a:t>
            </a:r>
          </a:p>
        </p:txBody>
      </p:sp>
      <p:pic>
        <p:nvPicPr>
          <p:cNvPr id="5" name="Picture 4">
            <a:extLst>
              <a:ext uri="{FF2B5EF4-FFF2-40B4-BE49-F238E27FC236}">
                <a16:creationId xmlns:a16="http://schemas.microsoft.com/office/drawing/2014/main" id="{67462BE3-9271-4F1A-BE2C-1FA56989282E}"/>
              </a:ext>
            </a:extLst>
          </p:cNvPr>
          <p:cNvPicPr>
            <a:picLocks noChangeAspect="1"/>
          </p:cNvPicPr>
          <p:nvPr/>
        </p:nvPicPr>
        <p:blipFill>
          <a:blip r:embed="rId3"/>
          <a:stretch>
            <a:fillRect/>
          </a:stretch>
        </p:blipFill>
        <p:spPr>
          <a:xfrm>
            <a:off x="1524000" y="2362200"/>
            <a:ext cx="9144001" cy="1100030"/>
          </a:xfrm>
          <a:prstGeom prst="rect">
            <a:avLst/>
          </a:prstGeom>
        </p:spPr>
      </p:pic>
    </p:spTree>
    <p:extLst>
      <p:ext uri="{BB962C8B-B14F-4D97-AF65-F5344CB8AC3E}">
        <p14:creationId xmlns:p14="http://schemas.microsoft.com/office/powerpoint/2010/main" val="32151352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Metallic Gear Materials</a:t>
            </a:r>
          </a:p>
        </p:txBody>
      </p:sp>
      <p:sp>
        <p:nvSpPr>
          <p:cNvPr id="2" name="Content Placeholder 1"/>
          <p:cNvSpPr>
            <a:spLocks noGrp="1"/>
          </p:cNvSpPr>
          <p:nvPr>
            <p:ph idx="1"/>
          </p:nvPr>
        </p:nvSpPr>
        <p:spPr>
          <a:xfrm>
            <a:off x="1752599" y="838200"/>
            <a:ext cx="10240617" cy="5791200"/>
          </a:xfrm>
        </p:spPr>
        <p:txBody>
          <a:bodyPr>
            <a:normAutofit/>
          </a:bodyPr>
          <a:lstStyle/>
          <a:p>
            <a:pPr algn="just"/>
            <a:r>
              <a:rPr lang="en-US" sz="2400" dirty="0"/>
              <a:t>From a mechanical design standpoint, </a:t>
            </a:r>
            <a:r>
              <a:rPr lang="en-US" sz="2400" dirty="0">
                <a:solidFill>
                  <a:srgbClr val="FF0000"/>
                </a:solidFill>
              </a:rPr>
              <a:t>strength and pitting resistance </a:t>
            </a:r>
            <a:r>
              <a:rPr lang="en-US" sz="2400" dirty="0"/>
              <a:t>are the most important properties. </a:t>
            </a:r>
          </a:p>
          <a:p>
            <a:pPr algn="just"/>
            <a:r>
              <a:rPr lang="en-US" sz="2400" dirty="0"/>
              <a:t>In general, the designer should consider the producibility of the gear, considering the </a:t>
            </a:r>
            <a:r>
              <a:rPr lang="en-US" sz="2400" dirty="0">
                <a:solidFill>
                  <a:srgbClr val="FF0000"/>
                </a:solidFill>
              </a:rPr>
              <a:t>manufacturing processes involved</a:t>
            </a:r>
            <a:r>
              <a:rPr lang="en-US" sz="2400" dirty="0"/>
              <a:t>, from the preparation of the gear blank, through the forming of the gear teeth, to the final assembly of the gear into a machine.</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EA506E3-25D9-4AE8-98B3-4A2DCF2AB140}"/>
                  </a:ext>
                </a:extLst>
              </p14:cNvPr>
              <p14:cNvContentPartPr/>
              <p14:nvPr/>
            </p14:nvContentPartPr>
            <p14:xfrm>
              <a:off x="3446760" y="3171960"/>
              <a:ext cx="49320" cy="46080"/>
            </p14:xfrm>
          </p:contentPart>
        </mc:Choice>
        <mc:Fallback xmlns="">
          <p:pic>
            <p:nvPicPr>
              <p:cNvPr id="4" name="Ink 3">
                <a:extLst>
                  <a:ext uri="{FF2B5EF4-FFF2-40B4-BE49-F238E27FC236}">
                    <a16:creationId xmlns:a16="http://schemas.microsoft.com/office/drawing/2014/main" id="{AEA506E3-25D9-4AE8-98B3-4A2DCF2AB140}"/>
                  </a:ext>
                </a:extLst>
              </p:cNvPr>
              <p:cNvPicPr/>
              <p:nvPr/>
            </p:nvPicPr>
            <p:blipFill>
              <a:blip r:embed="rId4"/>
              <a:stretch>
                <a:fillRect/>
              </a:stretch>
            </p:blipFill>
            <p:spPr>
              <a:xfrm>
                <a:off x="3437400" y="3162600"/>
                <a:ext cx="68040" cy="64800"/>
              </a:xfrm>
              <a:prstGeom prst="rect">
                <a:avLst/>
              </a:prstGeom>
            </p:spPr>
          </p:pic>
        </mc:Fallback>
      </mc:AlternateContent>
    </p:spTree>
    <p:extLst>
      <p:ext uri="{BB962C8B-B14F-4D97-AF65-F5344CB8AC3E}">
        <p14:creationId xmlns:p14="http://schemas.microsoft.com/office/powerpoint/2010/main" val="26162012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Bending Stress Number (</a:t>
            </a:r>
            <a:r>
              <a:rPr lang="en-US" sz="4000" dirty="0" err="1"/>
              <a:t>s</a:t>
            </a:r>
            <a:r>
              <a:rPr lang="en-US" sz="4000" baseline="-25000" dirty="0" err="1"/>
              <a:t>t</a:t>
            </a:r>
            <a:r>
              <a:rPr lang="en-US" sz="4000" dirty="0"/>
              <a:t>)</a:t>
            </a:r>
          </a:p>
        </p:txBody>
      </p:sp>
      <p:pic>
        <p:nvPicPr>
          <p:cNvPr id="5" name="Picture 4">
            <a:extLst>
              <a:ext uri="{FF2B5EF4-FFF2-40B4-BE49-F238E27FC236}">
                <a16:creationId xmlns:a16="http://schemas.microsoft.com/office/drawing/2014/main" id="{8BB0E29F-0531-4232-9FFF-FCB400087687}"/>
              </a:ext>
            </a:extLst>
          </p:cNvPr>
          <p:cNvPicPr>
            <a:picLocks noChangeAspect="1"/>
          </p:cNvPicPr>
          <p:nvPr/>
        </p:nvPicPr>
        <p:blipFill>
          <a:blip r:embed="rId3"/>
          <a:stretch>
            <a:fillRect/>
          </a:stretch>
        </p:blipFill>
        <p:spPr>
          <a:xfrm>
            <a:off x="2633663" y="990601"/>
            <a:ext cx="6924675" cy="5800725"/>
          </a:xfrm>
          <a:prstGeom prst="rect">
            <a:avLst/>
          </a:prstGeom>
        </p:spPr>
      </p:pic>
    </p:spTree>
    <p:extLst>
      <p:ext uri="{BB962C8B-B14F-4D97-AF65-F5344CB8AC3E}">
        <p14:creationId xmlns:p14="http://schemas.microsoft.com/office/powerpoint/2010/main" val="3804498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Carbon and Alloy Steel</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Many carbon and alloy steels are used for gears and most are given heat treatments to provide controlled hardness and strength.</a:t>
            </a:r>
          </a:p>
          <a:p>
            <a:pPr algn="just"/>
            <a:r>
              <a:rPr lang="en-US" sz="2400" dirty="0"/>
              <a:t>Selection of the alloy depends, in part, on the heat-treatment process used to achieve the final properties.</a:t>
            </a:r>
          </a:p>
          <a:p>
            <a:endParaRPr lang="en-US" dirty="0"/>
          </a:p>
        </p:txBody>
      </p:sp>
      <p:pic>
        <p:nvPicPr>
          <p:cNvPr id="5" name="Picture 4">
            <a:extLst>
              <a:ext uri="{FF2B5EF4-FFF2-40B4-BE49-F238E27FC236}">
                <a16:creationId xmlns:a16="http://schemas.microsoft.com/office/drawing/2014/main" id="{9BE81326-9147-44CB-90D3-A5016387C974}"/>
              </a:ext>
            </a:extLst>
          </p:cNvPr>
          <p:cNvPicPr>
            <a:picLocks noChangeAspect="1"/>
          </p:cNvPicPr>
          <p:nvPr/>
        </p:nvPicPr>
        <p:blipFill>
          <a:blip r:embed="rId3"/>
          <a:stretch>
            <a:fillRect/>
          </a:stretch>
        </p:blipFill>
        <p:spPr>
          <a:xfrm>
            <a:off x="4198506" y="3733800"/>
            <a:ext cx="6436156" cy="2838450"/>
          </a:xfrm>
          <a:prstGeom prst="rect">
            <a:avLst/>
          </a:prstGeom>
        </p:spPr>
      </p:pic>
    </p:spTree>
    <p:extLst>
      <p:ext uri="{BB962C8B-B14F-4D97-AF65-F5344CB8AC3E}">
        <p14:creationId xmlns:p14="http://schemas.microsoft.com/office/powerpoint/2010/main" val="5974370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Steel Gear Materials</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b="1" dirty="0"/>
              <a:t>Through-Hardened Steels. </a:t>
            </a:r>
            <a:r>
              <a:rPr lang="en-US" sz="2400" dirty="0"/>
              <a:t>Gears for machine tool drives and many kinds of medium- to heavy-duty speed reducers and transmissions are typically made from medium-carbon steels.</a:t>
            </a:r>
          </a:p>
          <a:p>
            <a:endParaRPr lang="en-US" dirty="0"/>
          </a:p>
        </p:txBody>
      </p:sp>
    </p:spTree>
    <p:extLst>
      <p:ext uri="{BB962C8B-B14F-4D97-AF65-F5344CB8AC3E}">
        <p14:creationId xmlns:p14="http://schemas.microsoft.com/office/powerpoint/2010/main" val="133955408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rot="16200000">
            <a:off x="-871538" y="3314699"/>
            <a:ext cx="5791199" cy="990600"/>
          </a:xfrm>
        </p:spPr>
        <p:txBody>
          <a:bodyPr>
            <a:noAutofit/>
          </a:bodyPr>
          <a:lstStyle/>
          <a:p>
            <a:r>
              <a:rPr lang="en-US" sz="2800" dirty="0"/>
              <a:t>Bending Stress Numbers and Brinell Hardness</a:t>
            </a:r>
          </a:p>
        </p:txBody>
      </p:sp>
      <p:pic>
        <p:nvPicPr>
          <p:cNvPr id="7" name="Picture 6">
            <a:extLst>
              <a:ext uri="{FF2B5EF4-FFF2-40B4-BE49-F238E27FC236}">
                <a16:creationId xmlns:a16="http://schemas.microsoft.com/office/drawing/2014/main" id="{392B535A-918C-4EDE-9343-1C9C67B0EFBA}"/>
              </a:ext>
            </a:extLst>
          </p:cNvPr>
          <p:cNvPicPr>
            <a:picLocks noChangeAspect="1"/>
          </p:cNvPicPr>
          <p:nvPr/>
        </p:nvPicPr>
        <p:blipFill>
          <a:blip r:embed="rId3"/>
          <a:stretch>
            <a:fillRect/>
          </a:stretch>
        </p:blipFill>
        <p:spPr>
          <a:xfrm>
            <a:off x="2590800" y="33337"/>
            <a:ext cx="8090871" cy="6672263"/>
          </a:xfrm>
          <a:prstGeom prst="rect">
            <a:avLst/>
          </a:prstGeom>
        </p:spPr>
      </p:pic>
    </p:spTree>
    <p:extLst>
      <p:ext uri="{BB962C8B-B14F-4D97-AF65-F5344CB8AC3E}">
        <p14:creationId xmlns:p14="http://schemas.microsoft.com/office/powerpoint/2010/main" val="32337774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rot="16200000">
            <a:off x="-871538" y="3314699"/>
            <a:ext cx="5791199" cy="990600"/>
          </a:xfrm>
        </p:spPr>
        <p:txBody>
          <a:bodyPr>
            <a:noAutofit/>
          </a:bodyPr>
          <a:lstStyle/>
          <a:p>
            <a:r>
              <a:rPr lang="en-US" sz="2800" dirty="0"/>
              <a:t>Contact Stress Numbers and Brinell Hardness</a:t>
            </a:r>
          </a:p>
        </p:txBody>
      </p:sp>
      <p:pic>
        <p:nvPicPr>
          <p:cNvPr id="4" name="Picture 3">
            <a:extLst>
              <a:ext uri="{FF2B5EF4-FFF2-40B4-BE49-F238E27FC236}">
                <a16:creationId xmlns:a16="http://schemas.microsoft.com/office/drawing/2014/main" id="{A14650A5-3539-40A2-9E43-25B0E3AE0CB8}"/>
              </a:ext>
            </a:extLst>
          </p:cNvPr>
          <p:cNvPicPr>
            <a:picLocks noChangeAspect="1"/>
          </p:cNvPicPr>
          <p:nvPr/>
        </p:nvPicPr>
        <p:blipFill>
          <a:blip r:embed="rId3"/>
          <a:stretch>
            <a:fillRect/>
          </a:stretch>
        </p:blipFill>
        <p:spPr>
          <a:xfrm>
            <a:off x="2865219" y="190500"/>
            <a:ext cx="7817069" cy="6477000"/>
          </a:xfrm>
          <a:prstGeom prst="rect">
            <a:avLst/>
          </a:prstGeom>
        </p:spPr>
      </p:pic>
    </p:spTree>
    <p:extLst>
      <p:ext uri="{BB962C8B-B14F-4D97-AF65-F5344CB8AC3E}">
        <p14:creationId xmlns:p14="http://schemas.microsoft.com/office/powerpoint/2010/main" val="26629031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Grade of Steels Through Hardened Gears</a:t>
            </a:r>
          </a:p>
        </p:txBody>
      </p:sp>
      <p:sp>
        <p:nvSpPr>
          <p:cNvPr id="2" name="Content Placeholder 1"/>
          <p:cNvSpPr>
            <a:spLocks noGrp="1"/>
          </p:cNvSpPr>
          <p:nvPr>
            <p:ph idx="1"/>
          </p:nvPr>
        </p:nvSpPr>
        <p:spPr>
          <a:xfrm>
            <a:off x="1790700" y="1222513"/>
            <a:ext cx="9924222" cy="5791200"/>
          </a:xfrm>
        </p:spPr>
        <p:txBody>
          <a:bodyPr>
            <a:normAutofit/>
          </a:bodyPr>
          <a:lstStyle/>
          <a:p>
            <a:pPr algn="just"/>
            <a:r>
              <a:rPr lang="en-US" sz="2400" b="1" i="1" dirty="0"/>
              <a:t>Grade 1 </a:t>
            </a:r>
            <a:r>
              <a:rPr lang="en-US" sz="2400" i="1" dirty="0"/>
              <a:t>is considered to be the basic standard</a:t>
            </a:r>
            <a:r>
              <a:rPr lang="en-US" sz="2400" b="1" i="1" dirty="0"/>
              <a:t>.</a:t>
            </a:r>
          </a:p>
          <a:p>
            <a:pPr algn="just"/>
            <a:r>
              <a:rPr lang="en-US" sz="2400" b="1" dirty="0"/>
              <a:t>Grade 2 </a:t>
            </a:r>
            <a:r>
              <a:rPr lang="en-US" sz="2400" dirty="0"/>
              <a:t>requires a higher degree of control of the microstructure, alloy composition, greater cleanliness, prior heat treatment, nondestructive testing performed, core hardness values, and other factors.</a:t>
            </a:r>
          </a:p>
          <a:p>
            <a:pPr algn="just"/>
            <a:r>
              <a:rPr lang="en-US" sz="2400" dirty="0"/>
              <a:t>Because of these extra requirements, cost is likely to be higher.</a:t>
            </a:r>
          </a:p>
        </p:txBody>
      </p:sp>
    </p:spTree>
    <p:extLst>
      <p:ext uri="{BB962C8B-B14F-4D97-AF65-F5344CB8AC3E}">
        <p14:creationId xmlns:p14="http://schemas.microsoft.com/office/powerpoint/2010/main" val="41390203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Case-Hardened Steels</a:t>
            </a:r>
          </a:p>
        </p:txBody>
      </p:sp>
      <p:sp>
        <p:nvSpPr>
          <p:cNvPr id="2" name="Content Placeholder 1"/>
          <p:cNvSpPr>
            <a:spLocks noGrp="1"/>
          </p:cNvSpPr>
          <p:nvPr>
            <p:ph idx="1"/>
          </p:nvPr>
        </p:nvSpPr>
        <p:spPr>
          <a:xfrm>
            <a:off x="1752600" y="990600"/>
            <a:ext cx="9684026" cy="5638800"/>
          </a:xfrm>
        </p:spPr>
        <p:txBody>
          <a:bodyPr>
            <a:normAutofit/>
          </a:bodyPr>
          <a:lstStyle/>
          <a:p>
            <a:pPr algn="just"/>
            <a:r>
              <a:rPr lang="en-US" sz="2400" dirty="0"/>
              <a:t>Flame hardening, induction hardening, carburizing, and nitriding are processes used to produce a high hardness in the surface layer of gear teeth.</a:t>
            </a:r>
          </a:p>
          <a:p>
            <a:pPr algn="just"/>
            <a:endParaRPr lang="en-US" sz="2400" dirty="0"/>
          </a:p>
          <a:p>
            <a:pPr algn="just"/>
            <a:r>
              <a:rPr lang="en-US" sz="2400" dirty="0"/>
              <a:t>Case-hardened steel gears can be produced to Grades 1, 2, and 3 with Grade 1 referring to typically available steels as discussed for through-hardened steels. Because of the special care required in producing Grades 2 and 3.</a:t>
            </a:r>
          </a:p>
          <a:p>
            <a:endParaRPr lang="en-US" dirty="0"/>
          </a:p>
        </p:txBody>
      </p:sp>
    </p:spTree>
    <p:extLst>
      <p:ext uri="{BB962C8B-B14F-4D97-AF65-F5344CB8AC3E}">
        <p14:creationId xmlns:p14="http://schemas.microsoft.com/office/powerpoint/2010/main" val="31491318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D7D473-DD4D-402B-BB88-82498FFEA9AF}"/>
              </a:ext>
            </a:extLst>
          </p:cNvPr>
          <p:cNvSpPr>
            <a:spLocks noGrp="1"/>
          </p:cNvSpPr>
          <p:nvPr>
            <p:ph idx="1"/>
          </p:nvPr>
        </p:nvSpPr>
        <p:spPr>
          <a:xfrm>
            <a:off x="558065" y="742607"/>
            <a:ext cx="10374978" cy="5234123"/>
          </a:xfrm>
        </p:spPr>
        <p:txBody>
          <a:bodyPr>
            <a:noAutofit/>
          </a:bodyPr>
          <a:lstStyle/>
          <a:p>
            <a:pPr marL="0" indent="0">
              <a:buNone/>
            </a:pPr>
            <a:r>
              <a:rPr lang="en-US" sz="2000" b="1" dirty="0"/>
              <a:t>    Referring Chapter:2 (Page:49)……..</a:t>
            </a:r>
          </a:p>
          <a:p>
            <a:pPr marL="0" indent="0">
              <a:buNone/>
            </a:pPr>
            <a:endParaRPr lang="en-US" sz="2000" b="1" dirty="0"/>
          </a:p>
          <a:p>
            <a:r>
              <a:rPr lang="en-US" sz="2000" dirty="0"/>
              <a:t>The most critical area for hardening of gear teeth is typically the flanks where the two meshing teeth make contact and transmit the driving forces.</a:t>
            </a:r>
          </a:p>
          <a:p>
            <a:r>
              <a:rPr lang="en-US" sz="2000" dirty="0"/>
              <a:t>High contact stresses where the two curved surfaces meet must be resisted. Pitting resistance of the teeth is directly related to the hardness of the flanks and that is the most prominent failure mode for gears that are to be used for many thousands of hours of expected life. </a:t>
            </a:r>
          </a:p>
        </p:txBody>
      </p:sp>
      <p:pic>
        <p:nvPicPr>
          <p:cNvPr id="4" name="Picture 3">
            <a:extLst>
              <a:ext uri="{FF2B5EF4-FFF2-40B4-BE49-F238E27FC236}">
                <a16:creationId xmlns:a16="http://schemas.microsoft.com/office/drawing/2014/main" id="{A025CBC7-6B22-C657-651F-C0DD199B4667}"/>
              </a:ext>
            </a:extLst>
          </p:cNvPr>
          <p:cNvPicPr>
            <a:picLocks noChangeAspect="1"/>
          </p:cNvPicPr>
          <p:nvPr/>
        </p:nvPicPr>
        <p:blipFill>
          <a:blip r:embed="rId2"/>
          <a:stretch>
            <a:fillRect/>
          </a:stretch>
        </p:blipFill>
        <p:spPr>
          <a:xfrm>
            <a:off x="6284865" y="3735280"/>
            <a:ext cx="4387683" cy="2704358"/>
          </a:xfrm>
          <a:prstGeom prst="rect">
            <a:avLst/>
          </a:prstGeom>
        </p:spPr>
      </p:pic>
    </p:spTree>
    <p:extLst>
      <p:ext uri="{BB962C8B-B14F-4D97-AF65-F5344CB8AC3E}">
        <p14:creationId xmlns:p14="http://schemas.microsoft.com/office/powerpoint/2010/main" val="36011684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694684-D97D-0B45-70B9-9DC1EAFB6A4E}"/>
              </a:ext>
            </a:extLst>
          </p:cNvPr>
          <p:cNvSpPr>
            <a:spLocks noGrp="1"/>
          </p:cNvSpPr>
          <p:nvPr>
            <p:ph idx="4294967295"/>
          </p:nvPr>
        </p:nvSpPr>
        <p:spPr>
          <a:xfrm>
            <a:off x="959371" y="1351118"/>
            <a:ext cx="8596313" cy="3881437"/>
          </a:xfrm>
        </p:spPr>
        <p:txBody>
          <a:bodyPr/>
          <a:lstStyle/>
          <a:p>
            <a:r>
              <a:rPr lang="en-US" sz="2000" dirty="0"/>
              <a:t>The area where the root of the tooth blends with the involute tooth form of the flank experiences the highest bending stress. </a:t>
            </a:r>
          </a:p>
          <a:p>
            <a:r>
              <a:rPr lang="en-US" sz="2000" dirty="0"/>
              <a:t>For gears that are used intermittently, bending fatigue is often the predominant mode of failure. Ensuring that the fillet area is adequately hardened will optimize the fatigue life.</a:t>
            </a:r>
            <a:endParaRPr lang="en-PK" sz="2000" dirty="0"/>
          </a:p>
          <a:p>
            <a:endParaRPr lang="en-PK" dirty="0"/>
          </a:p>
        </p:txBody>
      </p:sp>
    </p:spTree>
    <p:extLst>
      <p:ext uri="{BB962C8B-B14F-4D97-AF65-F5344CB8AC3E}">
        <p14:creationId xmlns:p14="http://schemas.microsoft.com/office/powerpoint/2010/main" val="3613072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Case-Hardened Steels</a:t>
            </a:r>
          </a:p>
        </p:txBody>
      </p:sp>
      <p:pic>
        <p:nvPicPr>
          <p:cNvPr id="6" name="Flame Hardening gear teeth at Delta Dynamics">
            <a:hlinkClick r:id="" action="ppaction://media"/>
            <a:extLst>
              <a:ext uri="{FF2B5EF4-FFF2-40B4-BE49-F238E27FC236}">
                <a16:creationId xmlns:a16="http://schemas.microsoft.com/office/drawing/2014/main" id="{1742DBC4-7D6D-477A-BA3C-90BD7D2A25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023937"/>
            <a:ext cx="9144000" cy="5143500"/>
          </a:xfrm>
          <a:prstGeom prst="rect">
            <a:avLst/>
          </a:prstGeom>
        </p:spPr>
      </p:pic>
    </p:spTree>
    <p:extLst>
      <p:ext uri="{BB962C8B-B14F-4D97-AF65-F5344CB8AC3E}">
        <p14:creationId xmlns:p14="http://schemas.microsoft.com/office/powerpoint/2010/main" val="26635016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2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Case-Hardened Steels</a:t>
            </a:r>
          </a:p>
        </p:txBody>
      </p:sp>
      <p:pic>
        <p:nvPicPr>
          <p:cNvPr id="2" name="Gear Hardening and Tempering - Heat Treating with the Flexscan Induction Scanner_Pop-Up">
            <a:hlinkClick r:id="" action="ppaction://media"/>
            <a:extLst>
              <a:ext uri="{FF2B5EF4-FFF2-40B4-BE49-F238E27FC236}">
                <a16:creationId xmlns:a16="http://schemas.microsoft.com/office/drawing/2014/main" id="{94C18181-06D0-4FC4-AD93-91212A1F802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876705"/>
            <a:ext cx="9144000" cy="5143500"/>
          </a:xfrm>
          <a:prstGeom prst="rect">
            <a:avLst/>
          </a:prstGeom>
        </p:spPr>
      </p:pic>
    </p:spTree>
    <p:extLst>
      <p:ext uri="{BB962C8B-B14F-4D97-AF65-F5344CB8AC3E}">
        <p14:creationId xmlns:p14="http://schemas.microsoft.com/office/powerpoint/2010/main" val="19923874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Contact Stress in Gear Teeth</a:t>
            </a:r>
          </a:p>
        </p:txBody>
      </p:sp>
      <p:sp>
        <p:nvSpPr>
          <p:cNvPr id="2" name="Content Placeholder 1"/>
          <p:cNvSpPr>
            <a:spLocks noGrp="1"/>
          </p:cNvSpPr>
          <p:nvPr>
            <p:ph idx="1"/>
          </p:nvPr>
        </p:nvSpPr>
        <p:spPr>
          <a:xfrm>
            <a:off x="1752600" y="990600"/>
            <a:ext cx="8610600" cy="5638800"/>
          </a:xfrm>
        </p:spPr>
        <p:txBody>
          <a:bodyPr>
            <a:normAutofit/>
          </a:bodyPr>
          <a:lstStyle/>
          <a:p>
            <a:pPr algn="just"/>
            <a:r>
              <a:rPr lang="en-US" sz="2400" i="1" dirty="0"/>
              <a:t>Pitting </a:t>
            </a:r>
            <a:r>
              <a:rPr lang="en-US" sz="2400" dirty="0"/>
              <a:t>is the phenomenon in which small particles are removed from the surface of the tooth faces because of the high contact  stresses, causing fatigue.</a:t>
            </a:r>
          </a:p>
          <a:p>
            <a:pPr algn="just"/>
            <a:r>
              <a:rPr lang="en-US" sz="2400" dirty="0"/>
              <a:t>Prolonged operation after pitting begins causes the teeth to roughen, and eventually the form is deteriorated. Rapid failure follows.</a:t>
            </a:r>
          </a:p>
          <a:p>
            <a:pPr algn="just"/>
            <a:r>
              <a:rPr lang="en-US" sz="2400" dirty="0"/>
              <a:t>Note that both the driving and driven teeth are subjected to these high contact stresses equally.</a:t>
            </a:r>
          </a:p>
          <a:p>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1BDC1C63-6C0C-493F-A2D4-FA2955FAD75C}"/>
                  </a:ext>
                </a:extLst>
              </p14:cNvPr>
              <p14:cNvContentPartPr/>
              <p14:nvPr/>
            </p14:nvContentPartPr>
            <p14:xfrm>
              <a:off x="8074200" y="2927160"/>
              <a:ext cx="1807920" cy="391680"/>
            </p14:xfrm>
          </p:contentPart>
        </mc:Choice>
        <mc:Fallback xmlns="">
          <p:pic>
            <p:nvPicPr>
              <p:cNvPr id="4" name="Ink 3">
                <a:extLst>
                  <a:ext uri="{FF2B5EF4-FFF2-40B4-BE49-F238E27FC236}">
                    <a16:creationId xmlns:a16="http://schemas.microsoft.com/office/drawing/2014/main" id="{1BDC1C63-6C0C-493F-A2D4-FA2955FAD75C}"/>
                  </a:ext>
                </a:extLst>
              </p:cNvPr>
              <p:cNvPicPr/>
              <p:nvPr/>
            </p:nvPicPr>
            <p:blipFill>
              <a:blip r:embed="rId4"/>
              <a:stretch>
                <a:fillRect/>
              </a:stretch>
            </p:blipFill>
            <p:spPr>
              <a:xfrm>
                <a:off x="8064840" y="2917800"/>
                <a:ext cx="1826640" cy="410400"/>
              </a:xfrm>
              <a:prstGeom prst="rect">
                <a:avLst/>
              </a:prstGeom>
            </p:spPr>
          </p:pic>
        </mc:Fallback>
      </mc:AlternateContent>
    </p:spTree>
    <p:extLst>
      <p:ext uri="{BB962C8B-B14F-4D97-AF65-F5344CB8AC3E}">
        <p14:creationId xmlns:p14="http://schemas.microsoft.com/office/powerpoint/2010/main" val="18099548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Case-Hardened Steels</a:t>
            </a:r>
          </a:p>
        </p:txBody>
      </p:sp>
      <p:pic>
        <p:nvPicPr>
          <p:cNvPr id="5" name="Picture 4">
            <a:extLst>
              <a:ext uri="{FF2B5EF4-FFF2-40B4-BE49-F238E27FC236}">
                <a16:creationId xmlns:a16="http://schemas.microsoft.com/office/drawing/2014/main" id="{1ABAE832-06A0-448D-9D20-B857A4330E1E}"/>
              </a:ext>
            </a:extLst>
          </p:cNvPr>
          <p:cNvPicPr>
            <a:picLocks noChangeAspect="1"/>
          </p:cNvPicPr>
          <p:nvPr/>
        </p:nvPicPr>
        <p:blipFill>
          <a:blip r:embed="rId3"/>
          <a:stretch>
            <a:fillRect/>
          </a:stretch>
        </p:blipFill>
        <p:spPr>
          <a:xfrm>
            <a:off x="1524001" y="995362"/>
            <a:ext cx="9172575" cy="4288634"/>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D9C63C24-0147-47D9-8D2B-BC569E191ED1}"/>
                  </a:ext>
                </a:extLst>
              </p14:cNvPr>
              <p14:cNvContentPartPr/>
              <p14:nvPr/>
            </p14:nvContentPartPr>
            <p14:xfrm>
              <a:off x="8427000" y="4368240"/>
              <a:ext cx="309600" cy="24480"/>
            </p14:xfrm>
          </p:contentPart>
        </mc:Choice>
        <mc:Fallback xmlns="">
          <p:pic>
            <p:nvPicPr>
              <p:cNvPr id="4" name="Ink 3">
                <a:extLst>
                  <a:ext uri="{FF2B5EF4-FFF2-40B4-BE49-F238E27FC236}">
                    <a16:creationId xmlns:a16="http://schemas.microsoft.com/office/drawing/2014/main" id="{D9C63C24-0147-47D9-8D2B-BC569E191ED1}"/>
                  </a:ext>
                </a:extLst>
              </p:cNvPr>
              <p:cNvPicPr/>
              <p:nvPr/>
            </p:nvPicPr>
            <p:blipFill>
              <a:blip r:embed="rId5"/>
              <a:stretch>
                <a:fillRect/>
              </a:stretch>
            </p:blipFill>
            <p:spPr>
              <a:xfrm>
                <a:off x="8417640" y="4358880"/>
                <a:ext cx="328320" cy="43200"/>
              </a:xfrm>
              <a:prstGeom prst="rect">
                <a:avLst/>
              </a:prstGeom>
            </p:spPr>
          </p:pic>
        </mc:Fallback>
      </mc:AlternateContent>
    </p:spTree>
    <p:extLst>
      <p:ext uri="{BB962C8B-B14F-4D97-AF65-F5344CB8AC3E}">
        <p14:creationId xmlns:p14="http://schemas.microsoft.com/office/powerpoint/2010/main" val="32696962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86047" y="609600"/>
            <a:ext cx="6487955" cy="1320800"/>
          </a:xfrm>
        </p:spPr>
        <p:txBody>
          <a:bodyPr>
            <a:normAutofit/>
          </a:bodyPr>
          <a:lstStyle/>
          <a:p>
            <a:r>
              <a:rPr lang="en-US"/>
              <a:t>Iron and Bronze Gear Materials</a:t>
            </a:r>
          </a:p>
        </p:txBody>
      </p:sp>
      <p:pic>
        <p:nvPicPr>
          <p:cNvPr id="5" name="Picture 4" descr="Gears">
            <a:extLst>
              <a:ext uri="{FF2B5EF4-FFF2-40B4-BE49-F238E27FC236}">
                <a16:creationId xmlns:a16="http://schemas.microsoft.com/office/drawing/2014/main" id="{4E526BBE-ED5A-ACF5-21D8-14C998E2050D}"/>
              </a:ext>
            </a:extLst>
          </p:cNvPr>
          <p:cNvPicPr>
            <a:picLocks noChangeAspect="1"/>
          </p:cNvPicPr>
          <p:nvPr/>
        </p:nvPicPr>
        <p:blipFill>
          <a:blip r:embed="rId3">
            <a:duotone>
              <a:prstClr val="black"/>
              <a:schemeClr val="tx2">
                <a:tint val="45000"/>
                <a:satMod val="400000"/>
              </a:schemeClr>
            </a:duotone>
          </a:blip>
          <a:srcRect l="50298" r="23162" b="1"/>
          <a:stretch/>
        </p:blipFill>
        <p:spPr>
          <a:xfrm>
            <a:off x="20" y="10"/>
            <a:ext cx="2734036" cy="6876278"/>
          </a:xfrm>
          <a:custGeom>
            <a:avLst/>
            <a:gdLst/>
            <a:ahLst/>
            <a:cxnLst/>
            <a:rect l="l" t="t" r="r" b="b"/>
            <a:pathLst>
              <a:path w="2734056" h="6858000">
                <a:moveTo>
                  <a:pt x="0" y="0"/>
                </a:moveTo>
                <a:lnTo>
                  <a:pt x="1674254" y="0"/>
                </a:lnTo>
                <a:lnTo>
                  <a:pt x="2734056" y="6850199"/>
                </a:lnTo>
                <a:lnTo>
                  <a:pt x="2734056" y="6858000"/>
                </a:lnTo>
                <a:lnTo>
                  <a:pt x="842596" y="6858000"/>
                </a:lnTo>
                <a:lnTo>
                  <a:pt x="0" y="1191846"/>
                </a:lnTo>
                <a:close/>
              </a:path>
            </a:pathLst>
          </a:custGeom>
        </p:spPr>
      </p:pic>
      <p:sp>
        <p:nvSpPr>
          <p:cNvPr id="9" name="Isosceles Triangle 8">
            <a:extLst>
              <a:ext uri="{FF2B5EF4-FFF2-40B4-BE49-F238E27FC236}">
                <a16:creationId xmlns:a16="http://schemas.microsoft.com/office/drawing/2014/main" id="{518E5A25-92C5-4F27-8E26-0AAAB0CDC8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191846"/>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 name="Content Placeholder 1"/>
          <p:cNvSpPr>
            <a:spLocks noGrp="1"/>
          </p:cNvSpPr>
          <p:nvPr>
            <p:ph idx="1"/>
          </p:nvPr>
        </p:nvSpPr>
        <p:spPr>
          <a:xfrm>
            <a:off x="2786047" y="2160589"/>
            <a:ext cx="7317323" cy="3880773"/>
          </a:xfrm>
        </p:spPr>
        <p:txBody>
          <a:bodyPr>
            <a:normAutofit/>
          </a:bodyPr>
          <a:lstStyle/>
          <a:p>
            <a:r>
              <a:rPr lang="en-US" sz="2000" dirty="0"/>
              <a:t>Two types of iron used for gears are </a:t>
            </a:r>
            <a:r>
              <a:rPr lang="en-US" sz="2000" i="1" dirty="0"/>
              <a:t>gray cast iron </a:t>
            </a:r>
            <a:r>
              <a:rPr lang="en-US" sz="2000" dirty="0"/>
              <a:t>and </a:t>
            </a:r>
            <a:r>
              <a:rPr lang="en-US" sz="2000" i="1" dirty="0"/>
              <a:t>ductile </a:t>
            </a:r>
            <a:r>
              <a:rPr lang="en-US" sz="2000" dirty="0"/>
              <a:t>(sometimes called </a:t>
            </a:r>
            <a:r>
              <a:rPr lang="en-US" sz="2000" i="1" dirty="0"/>
              <a:t>nodular</a:t>
            </a:r>
            <a:r>
              <a:rPr lang="en-US" sz="2000" dirty="0"/>
              <a:t>) iron.</a:t>
            </a:r>
          </a:p>
          <a:p>
            <a:r>
              <a:rPr lang="en-US" sz="2000" b="1" dirty="0"/>
              <a:t>Bronzes. </a:t>
            </a:r>
            <a:r>
              <a:rPr lang="en-US" sz="2000" dirty="0"/>
              <a:t>Four families of bronzes are typically used for gears: (1) phosphor or tin bronze, (2) manganese bronze, (3) aluminum bronze, and (4) silicon bronze. Yellow brass is also used.</a:t>
            </a:r>
          </a:p>
        </p:txBody>
      </p:sp>
    </p:spTree>
    <p:extLst>
      <p:ext uri="{BB962C8B-B14F-4D97-AF65-F5344CB8AC3E}">
        <p14:creationId xmlns:p14="http://schemas.microsoft.com/office/powerpoint/2010/main" val="4053906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Iron and Bronze Gear Materials</a:t>
            </a:r>
          </a:p>
        </p:txBody>
      </p:sp>
      <p:pic>
        <p:nvPicPr>
          <p:cNvPr id="7" name="Picture 6">
            <a:extLst>
              <a:ext uri="{FF2B5EF4-FFF2-40B4-BE49-F238E27FC236}">
                <a16:creationId xmlns:a16="http://schemas.microsoft.com/office/drawing/2014/main" id="{C31DEDA1-858C-4D05-85AE-1D448A7DCDE1}"/>
              </a:ext>
            </a:extLst>
          </p:cNvPr>
          <p:cNvPicPr>
            <a:picLocks noChangeAspect="1"/>
          </p:cNvPicPr>
          <p:nvPr/>
        </p:nvPicPr>
        <p:blipFill>
          <a:blip r:embed="rId3"/>
          <a:stretch>
            <a:fillRect/>
          </a:stretch>
        </p:blipFill>
        <p:spPr>
          <a:xfrm>
            <a:off x="872552" y="1140501"/>
            <a:ext cx="10684801" cy="5140377"/>
          </a:xfrm>
          <a:prstGeom prst="rect">
            <a:avLst/>
          </a:prstGeom>
        </p:spPr>
      </p:pic>
    </p:spTree>
    <p:extLst>
      <p:ext uri="{BB962C8B-B14F-4D97-AF65-F5344CB8AC3E}">
        <p14:creationId xmlns:p14="http://schemas.microsoft.com/office/powerpoint/2010/main" val="6503993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Selection of Gear Materials</a:t>
            </a:r>
          </a:p>
        </p:txBody>
      </p:sp>
      <p:sp>
        <p:nvSpPr>
          <p:cNvPr id="2" name="Content Placeholder 1"/>
          <p:cNvSpPr>
            <a:spLocks noGrp="1"/>
          </p:cNvSpPr>
          <p:nvPr>
            <p:ph idx="1"/>
          </p:nvPr>
        </p:nvSpPr>
        <p:spPr>
          <a:xfrm>
            <a:off x="1752600" y="990600"/>
            <a:ext cx="8610600" cy="5715000"/>
          </a:xfrm>
        </p:spPr>
        <p:txBody>
          <a:bodyPr>
            <a:normAutofit/>
          </a:bodyPr>
          <a:lstStyle/>
          <a:p>
            <a:pPr algn="just"/>
            <a:r>
              <a:rPr lang="en-US" sz="2400" dirty="0"/>
              <a:t>We develop here an approach for specifying steel for the gears.</a:t>
            </a:r>
          </a:p>
          <a:p>
            <a:pPr algn="just"/>
            <a:r>
              <a:rPr lang="en-US" sz="2400" dirty="0"/>
              <a:t>The goal of the process is to ensure that the predicted stresses are less than the allowable strength of the material. Inputs to the decisions are:</a:t>
            </a:r>
          </a:p>
          <a:p>
            <a:pPr lvl="1" algn="just"/>
            <a:r>
              <a:rPr lang="en-US" sz="2400" dirty="0"/>
              <a:t>Estimated bending stress number, </a:t>
            </a:r>
            <a:r>
              <a:rPr lang="en-US" sz="2400" b="1" i="1" dirty="0" err="1"/>
              <a:t>s</a:t>
            </a:r>
            <a:r>
              <a:rPr lang="en-US" sz="2400" b="1" i="1" baseline="-25000" dirty="0" err="1"/>
              <a:t>t</a:t>
            </a:r>
            <a:r>
              <a:rPr lang="en-US" sz="2400" dirty="0"/>
              <a:t>,</a:t>
            </a:r>
          </a:p>
          <a:p>
            <a:pPr lvl="1" algn="just"/>
            <a:r>
              <a:rPr lang="en-US" sz="2400" dirty="0"/>
              <a:t>Estimated contact stress number, </a:t>
            </a:r>
            <a:r>
              <a:rPr lang="en-US" sz="2400" b="1" i="1" dirty="0" err="1"/>
              <a:t>s</a:t>
            </a:r>
            <a:r>
              <a:rPr lang="en-US" sz="2400" b="1" i="1" baseline="-25000" dirty="0" err="1"/>
              <a:t>c</a:t>
            </a:r>
            <a:endParaRPr lang="en-US" sz="2400" b="1" i="1" baseline="-25000" dirty="0"/>
          </a:p>
          <a:p>
            <a:pPr lvl="1" algn="just"/>
            <a:r>
              <a:rPr lang="en-US" sz="2400" dirty="0"/>
              <a:t>Desired service life and reliability for the gears,</a:t>
            </a:r>
          </a:p>
          <a:p>
            <a:pPr lvl="1" algn="just"/>
            <a:r>
              <a:rPr lang="en-US" sz="2400" dirty="0"/>
              <a:t>Chosen safety factor, </a:t>
            </a:r>
            <a:r>
              <a:rPr lang="en-US" sz="2400" b="1" i="1" dirty="0"/>
              <a:t>SF</a:t>
            </a:r>
            <a:r>
              <a:rPr lang="en-US" sz="2400" dirty="0"/>
              <a:t>,</a:t>
            </a:r>
          </a:p>
          <a:p>
            <a:pPr lvl="1" algn="just"/>
            <a:r>
              <a:rPr lang="en-US" sz="2400" dirty="0"/>
              <a:t>Allowable bending stress number, </a:t>
            </a:r>
            <a:r>
              <a:rPr lang="en-US" sz="2400" b="1" i="1" dirty="0"/>
              <a:t>s</a:t>
            </a:r>
            <a:r>
              <a:rPr lang="en-US" sz="2400" b="1" i="1" baseline="-25000" dirty="0"/>
              <a:t>at</a:t>
            </a:r>
            <a:r>
              <a:rPr lang="en-US" sz="2400" dirty="0"/>
              <a:t>, and  allowable contact stress number for the material, </a:t>
            </a:r>
            <a:r>
              <a:rPr lang="en-US" sz="2400" b="1" i="1" dirty="0"/>
              <a:t>s</a:t>
            </a:r>
            <a:r>
              <a:rPr lang="en-US" sz="2400" b="1" i="1" baseline="-25000" dirty="0"/>
              <a:t>ac</a:t>
            </a:r>
            <a:endParaRPr lang="en-US" sz="2400" b="1" baseline="-25000" dirty="0"/>
          </a:p>
        </p:txBody>
      </p:sp>
    </p:spTree>
    <p:extLst>
      <p:ext uri="{BB962C8B-B14F-4D97-AF65-F5344CB8AC3E}">
        <p14:creationId xmlns:p14="http://schemas.microsoft.com/office/powerpoint/2010/main" val="5352780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General principles for specifying materials</a:t>
            </a:r>
          </a:p>
        </p:txBody>
      </p:sp>
      <p:sp>
        <p:nvSpPr>
          <p:cNvPr id="2" name="Content Placeholder 1"/>
          <p:cNvSpPr>
            <a:spLocks noGrp="1"/>
          </p:cNvSpPr>
          <p:nvPr>
            <p:ph idx="1"/>
          </p:nvPr>
        </p:nvSpPr>
        <p:spPr>
          <a:xfrm>
            <a:off x="1790700" y="1302026"/>
            <a:ext cx="8610600" cy="5791200"/>
          </a:xfrm>
        </p:spPr>
        <p:txBody>
          <a:bodyPr>
            <a:normAutofit/>
          </a:bodyPr>
          <a:lstStyle/>
          <a:p>
            <a:pPr algn="just"/>
            <a:r>
              <a:rPr lang="en-US" sz="2400" dirty="0"/>
              <a:t>We use the following relationships to guide the process of specifying suitable materials for gears.</a:t>
            </a:r>
          </a:p>
          <a:p>
            <a:endParaRPr lang="en-US" dirty="0"/>
          </a:p>
          <a:p>
            <a:endParaRPr lang="en-US" dirty="0"/>
          </a:p>
          <a:p>
            <a:pPr algn="just"/>
            <a:r>
              <a:rPr lang="en-US" sz="2400" b="1" dirty="0">
                <a:solidFill>
                  <a:srgbClr val="FF0000"/>
                </a:solidFill>
              </a:rPr>
              <a:t>Conditions are:</a:t>
            </a:r>
          </a:p>
          <a:p>
            <a:pPr lvl="1" algn="just"/>
            <a:r>
              <a:rPr lang="en-US" sz="2400" dirty="0"/>
              <a:t>Operating temperatures are above 32°F (0°C) and below 250°F (121°C).</a:t>
            </a:r>
          </a:p>
          <a:p>
            <a:pPr lvl="1" algn="just"/>
            <a:r>
              <a:rPr lang="en-US" sz="2400" dirty="0"/>
              <a:t>The materials are exposed to 10</a:t>
            </a:r>
            <a:r>
              <a:rPr lang="en-US" sz="2400" baseline="30000" dirty="0"/>
              <a:t>7</a:t>
            </a:r>
            <a:r>
              <a:rPr lang="en-US" sz="2400" dirty="0"/>
              <a:t> loading cycles.</a:t>
            </a:r>
          </a:p>
          <a:p>
            <a:pPr lvl="1" algn="just"/>
            <a:r>
              <a:rPr lang="en-US" sz="2400" dirty="0"/>
              <a:t>The expected reliability is 99%, less than one failure in 100.</a:t>
            </a:r>
          </a:p>
          <a:p>
            <a:pPr lvl="1" algn="just"/>
            <a:r>
              <a:rPr lang="en-US" sz="2400" dirty="0"/>
              <a:t>The safety factor, </a:t>
            </a:r>
            <a:r>
              <a:rPr lang="en-US" sz="2400" i="1" dirty="0"/>
              <a:t>SF</a:t>
            </a:r>
            <a:r>
              <a:rPr lang="en-US" sz="2400" dirty="0"/>
              <a:t>, is 1.00.</a:t>
            </a:r>
          </a:p>
          <a:p>
            <a:endParaRPr lang="en-US" dirty="0"/>
          </a:p>
          <a:p>
            <a:endParaRPr lang="en-US" dirty="0"/>
          </a:p>
        </p:txBody>
      </p:sp>
      <p:pic>
        <p:nvPicPr>
          <p:cNvPr id="5" name="Picture 4">
            <a:extLst>
              <a:ext uri="{FF2B5EF4-FFF2-40B4-BE49-F238E27FC236}">
                <a16:creationId xmlns:a16="http://schemas.microsoft.com/office/drawing/2014/main" id="{919F4D37-9F2C-4091-99E8-DB21F6C5144F}"/>
              </a:ext>
            </a:extLst>
          </p:cNvPr>
          <p:cNvPicPr>
            <a:picLocks noChangeAspect="1"/>
          </p:cNvPicPr>
          <p:nvPr/>
        </p:nvPicPr>
        <p:blipFill>
          <a:blip r:embed="rId3"/>
          <a:stretch>
            <a:fillRect/>
          </a:stretch>
        </p:blipFill>
        <p:spPr>
          <a:xfrm>
            <a:off x="3806456" y="2176669"/>
            <a:ext cx="4579088" cy="609600"/>
          </a:xfrm>
          <a:prstGeom prst="rect">
            <a:avLst/>
          </a:prstGeom>
        </p:spPr>
      </p:pic>
    </p:spTree>
    <p:extLst>
      <p:ext uri="{BB962C8B-B14F-4D97-AF65-F5344CB8AC3E}">
        <p14:creationId xmlns:p14="http://schemas.microsoft.com/office/powerpoint/2010/main" val="41129891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Effect transition="in" filter="fade">
                                      <p:cBhvr>
                                        <p:cTn id="21" dur="500"/>
                                        <p:tgtEl>
                                          <p:spTgt spid="2">
                                            <p:txEl>
                                              <p:pRg st="6" end="6"/>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7" end="7"/>
                                            </p:txEl>
                                          </p:spTgt>
                                        </p:tgtEl>
                                        <p:attrNameLst>
                                          <p:attrName>style.visibility</p:attrName>
                                        </p:attrNameLst>
                                      </p:cBhvr>
                                      <p:to>
                                        <p:strVal val="visible"/>
                                      </p:to>
                                    </p:set>
                                    <p:animEffect transition="in" filter="fade">
                                      <p:cBhvr>
                                        <p:cTn id="2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General principles for specifying materials</a:t>
            </a:r>
          </a:p>
        </p:txBody>
      </p:sp>
      <p:sp>
        <p:nvSpPr>
          <p:cNvPr id="2" name="Content Placeholder 1"/>
          <p:cNvSpPr>
            <a:spLocks noGrp="1"/>
          </p:cNvSpPr>
          <p:nvPr>
            <p:ph idx="1"/>
          </p:nvPr>
        </p:nvSpPr>
        <p:spPr>
          <a:xfrm>
            <a:off x="1790700" y="1214022"/>
            <a:ext cx="8610600" cy="5791200"/>
          </a:xfrm>
        </p:spPr>
        <p:txBody>
          <a:bodyPr>
            <a:normAutofit/>
          </a:bodyPr>
          <a:lstStyle/>
          <a:p>
            <a:pPr algn="just"/>
            <a:r>
              <a:rPr lang="en-US" sz="2400" dirty="0"/>
              <a:t>The adjustments to </a:t>
            </a:r>
            <a:r>
              <a:rPr lang="en-US" sz="2400" i="1" dirty="0"/>
              <a:t>sat </a:t>
            </a:r>
            <a:r>
              <a:rPr lang="en-US" sz="2400" dirty="0"/>
              <a:t>and </a:t>
            </a:r>
            <a:r>
              <a:rPr lang="en-US" sz="2400" i="1" dirty="0"/>
              <a:t>sac </a:t>
            </a:r>
            <a:r>
              <a:rPr lang="en-US" sz="2400" dirty="0"/>
              <a:t>considered here take the form:</a:t>
            </a:r>
          </a:p>
          <a:p>
            <a:pPr algn="just"/>
            <a:endParaRPr lang="en-US" sz="2400" dirty="0"/>
          </a:p>
          <a:p>
            <a:pPr algn="just"/>
            <a:endParaRPr lang="en-US" sz="2400" dirty="0"/>
          </a:p>
          <a:p>
            <a:pPr algn="just"/>
            <a:endParaRPr lang="en-US" sz="2400" dirty="0"/>
          </a:p>
          <a:p>
            <a:pPr algn="just"/>
            <a:endParaRPr lang="en-US" sz="2400" dirty="0"/>
          </a:p>
          <a:p>
            <a:pPr lvl="1" algn="just"/>
            <a:endParaRPr lang="en-US" sz="2400" dirty="0"/>
          </a:p>
          <a:p>
            <a:pPr lvl="1" algn="just"/>
            <a:r>
              <a:rPr lang="en-US" sz="2400" dirty="0"/>
              <a:t>where </a:t>
            </a:r>
            <a:r>
              <a:rPr lang="en-US" sz="2400" i="1" dirty="0"/>
              <a:t>SF </a:t>
            </a:r>
            <a:r>
              <a:rPr lang="en-US" sz="2400" dirty="0"/>
              <a:t>= safety factor</a:t>
            </a:r>
          </a:p>
          <a:p>
            <a:pPr lvl="1" algn="just"/>
            <a:r>
              <a:rPr lang="en-US" sz="2400" i="1" dirty="0"/>
              <a:t>K</a:t>
            </a:r>
            <a:r>
              <a:rPr lang="en-US" sz="2400" i="1" baseline="-25000" dirty="0"/>
              <a:t>R</a:t>
            </a:r>
            <a:r>
              <a:rPr lang="en-US" sz="2400" i="1" dirty="0"/>
              <a:t> </a:t>
            </a:r>
            <a:r>
              <a:rPr lang="en-US" sz="2400" dirty="0"/>
              <a:t>= reliability factor</a:t>
            </a:r>
          </a:p>
          <a:p>
            <a:pPr lvl="1" algn="just"/>
            <a:r>
              <a:rPr lang="en-US" sz="2400" i="1" dirty="0"/>
              <a:t>Y</a:t>
            </a:r>
            <a:r>
              <a:rPr lang="en-US" sz="2400" i="1" baseline="-25000" dirty="0"/>
              <a:t>N</a:t>
            </a:r>
            <a:r>
              <a:rPr lang="en-US" sz="2400" i="1" dirty="0"/>
              <a:t> </a:t>
            </a:r>
            <a:r>
              <a:rPr lang="en-US" sz="2400" dirty="0"/>
              <a:t>= bending strength stress cycle factor</a:t>
            </a:r>
          </a:p>
          <a:p>
            <a:pPr lvl="1" algn="just"/>
            <a:r>
              <a:rPr lang="en-US" sz="2400" i="1" dirty="0"/>
              <a:t>Z</a:t>
            </a:r>
            <a:r>
              <a:rPr lang="en-US" sz="2400" i="1" baseline="-25000" dirty="0"/>
              <a:t>N</a:t>
            </a:r>
            <a:r>
              <a:rPr lang="en-US" sz="2400" i="1" dirty="0"/>
              <a:t> </a:t>
            </a:r>
            <a:r>
              <a:rPr lang="en-US" sz="2400" dirty="0"/>
              <a:t>= pitting resistance stress cycle factor</a:t>
            </a:r>
          </a:p>
          <a:p>
            <a:endParaRPr lang="en-US" dirty="0"/>
          </a:p>
        </p:txBody>
      </p:sp>
      <p:pic>
        <p:nvPicPr>
          <p:cNvPr id="7" name="Picture 6">
            <a:extLst>
              <a:ext uri="{FF2B5EF4-FFF2-40B4-BE49-F238E27FC236}">
                <a16:creationId xmlns:a16="http://schemas.microsoft.com/office/drawing/2014/main" id="{29B483E0-F2BA-4E0A-924B-ED491D5DFA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62669" y="1875184"/>
            <a:ext cx="2949488" cy="2047460"/>
          </a:xfrm>
          <a:prstGeom prst="rect">
            <a:avLst/>
          </a:prstGeom>
        </p:spPr>
      </p:pic>
    </p:spTree>
    <p:extLst>
      <p:ext uri="{BB962C8B-B14F-4D97-AF65-F5344CB8AC3E}">
        <p14:creationId xmlns:p14="http://schemas.microsoft.com/office/powerpoint/2010/main" val="41587749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6" end="6"/>
                                            </p:txEl>
                                          </p:spTgt>
                                        </p:tgtEl>
                                        <p:attrNameLst>
                                          <p:attrName>style.visibility</p:attrName>
                                        </p:attrNameLst>
                                      </p:cBhvr>
                                      <p:to>
                                        <p:strVal val="visible"/>
                                      </p:to>
                                    </p:set>
                                    <p:animEffect transition="in" filter="fade">
                                      <p:cBhvr>
                                        <p:cTn id="10" dur="500"/>
                                        <p:tgtEl>
                                          <p:spTgt spid="2">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Effect transition="in" filter="fade">
                                      <p:cBhvr>
                                        <p:cTn id="13" dur="500"/>
                                        <p:tgtEl>
                                          <p:spTgt spid="2">
                                            <p:txEl>
                                              <p:pRg st="7" end="7"/>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8" end="8"/>
                                            </p:txEl>
                                          </p:spTgt>
                                        </p:tgtEl>
                                        <p:attrNameLst>
                                          <p:attrName>style.visibility</p:attrName>
                                        </p:attrNameLst>
                                      </p:cBhvr>
                                      <p:to>
                                        <p:strVal val="visible"/>
                                      </p:to>
                                    </p:set>
                                    <p:animEffect transition="in" filter="fade">
                                      <p:cBhvr>
                                        <p:cTn id="16" dur="500"/>
                                        <p:tgtEl>
                                          <p:spTgt spid="2">
                                            <p:txEl>
                                              <p:pRg st="8" end="8"/>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animEffect transition="in" filter="fade">
                                      <p:cBhvr>
                                        <p:cTn id="1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General principles for specifying materials</a:t>
            </a:r>
          </a:p>
        </p:txBody>
      </p:sp>
      <p:sp>
        <p:nvSpPr>
          <p:cNvPr id="2" name="Content Placeholder 1"/>
          <p:cNvSpPr>
            <a:spLocks noGrp="1"/>
          </p:cNvSpPr>
          <p:nvPr>
            <p:ph idx="1"/>
          </p:nvPr>
        </p:nvSpPr>
        <p:spPr>
          <a:xfrm>
            <a:off x="1567070" y="1567070"/>
            <a:ext cx="9710530" cy="5791200"/>
          </a:xfrm>
        </p:spPr>
        <p:txBody>
          <a:bodyPr>
            <a:normAutofit/>
          </a:bodyPr>
          <a:lstStyle/>
          <a:p>
            <a:pPr algn="just"/>
            <a:r>
              <a:rPr lang="en-US" sz="2400" b="1" dirty="0"/>
              <a:t>Safety factor: </a:t>
            </a:r>
            <a:r>
              <a:rPr lang="en-US" sz="2400" dirty="0"/>
              <a:t>The value of </a:t>
            </a:r>
            <a:r>
              <a:rPr lang="en-US" sz="2400" i="1" dirty="0"/>
              <a:t>SF </a:t>
            </a:r>
            <a:r>
              <a:rPr lang="en-US" sz="2400" dirty="0"/>
              <a:t>is typically taken to be 1.0 because most of the uncertainties involved in computing the bending and contact stresses are included in the equations for </a:t>
            </a:r>
            <a:r>
              <a:rPr lang="en-US" sz="2400" i="1" dirty="0" err="1"/>
              <a:t>s</a:t>
            </a:r>
            <a:r>
              <a:rPr lang="en-US" sz="2400" i="1" baseline="-25000" dirty="0" err="1"/>
              <a:t>t</a:t>
            </a:r>
            <a:r>
              <a:rPr lang="en-US" sz="2400" i="1" dirty="0"/>
              <a:t> </a:t>
            </a:r>
            <a:r>
              <a:rPr lang="en-US" sz="2400" dirty="0"/>
              <a:t>and </a:t>
            </a:r>
            <a:r>
              <a:rPr lang="en-US" sz="2400" i="1" dirty="0" err="1"/>
              <a:t>s</a:t>
            </a:r>
            <a:r>
              <a:rPr lang="en-US" sz="2400" i="1" baseline="-25000" dirty="0" err="1"/>
              <a:t>c</a:t>
            </a:r>
            <a:r>
              <a:rPr lang="en-US" sz="2400" i="1" baseline="-25000" dirty="0"/>
              <a:t> </a:t>
            </a:r>
            <a:r>
              <a:rPr lang="en-US" sz="2400" dirty="0"/>
              <a:t>by the factors </a:t>
            </a:r>
            <a:r>
              <a:rPr lang="en-US" sz="2400" i="1" dirty="0"/>
              <a:t>K</a:t>
            </a:r>
            <a:r>
              <a:rPr lang="en-US" sz="2400" i="1" baseline="-25000" dirty="0"/>
              <a:t>o</a:t>
            </a:r>
            <a:r>
              <a:rPr lang="en-US" sz="2400" dirty="0"/>
              <a:t>, </a:t>
            </a:r>
            <a:r>
              <a:rPr lang="en-US" sz="2400" i="1" dirty="0"/>
              <a:t>K</a:t>
            </a:r>
            <a:r>
              <a:rPr lang="en-US" sz="2400" i="1" baseline="-25000" dirty="0"/>
              <a:t>s</a:t>
            </a:r>
            <a:r>
              <a:rPr lang="en-US" sz="2400" dirty="0"/>
              <a:t>, </a:t>
            </a:r>
            <a:r>
              <a:rPr lang="en-US" sz="2400" i="1" dirty="0" err="1"/>
              <a:t>K</a:t>
            </a:r>
            <a:r>
              <a:rPr lang="en-US" sz="2400" i="1" baseline="-25000" dirty="0" err="1"/>
              <a:t>v</a:t>
            </a:r>
            <a:r>
              <a:rPr lang="en-US" sz="2400" dirty="0"/>
              <a:t>, and </a:t>
            </a:r>
            <a:r>
              <a:rPr lang="en-US" sz="2400" i="1" dirty="0"/>
              <a:t>K</a:t>
            </a:r>
            <a:r>
              <a:rPr lang="en-US" sz="2400" i="1" baseline="-25000" dirty="0"/>
              <a:t>m</a:t>
            </a:r>
            <a:r>
              <a:rPr lang="en-US" sz="2400" dirty="0"/>
              <a:t>.</a:t>
            </a:r>
          </a:p>
          <a:p>
            <a:pPr algn="just"/>
            <a:endParaRPr lang="en-US" sz="2400" dirty="0"/>
          </a:p>
          <a:p>
            <a:pPr algn="just"/>
            <a:r>
              <a:rPr lang="en-US" sz="2400" dirty="0"/>
              <a:t>For special load applications, AGMA recommends:</a:t>
            </a:r>
          </a:p>
        </p:txBody>
      </p:sp>
      <p:pic>
        <p:nvPicPr>
          <p:cNvPr id="5" name="Picture 4">
            <a:extLst>
              <a:ext uri="{FF2B5EF4-FFF2-40B4-BE49-F238E27FC236}">
                <a16:creationId xmlns:a16="http://schemas.microsoft.com/office/drawing/2014/main" id="{FBC0DD6F-0EF4-40E7-9DA0-016F77F01A72}"/>
              </a:ext>
            </a:extLst>
          </p:cNvPr>
          <p:cNvPicPr>
            <a:picLocks noChangeAspect="1"/>
          </p:cNvPicPr>
          <p:nvPr/>
        </p:nvPicPr>
        <p:blipFill>
          <a:blip r:embed="rId3"/>
          <a:stretch>
            <a:fillRect/>
          </a:stretch>
        </p:blipFill>
        <p:spPr>
          <a:xfrm>
            <a:off x="5095461" y="4669245"/>
            <a:ext cx="3332922" cy="621685"/>
          </a:xfrm>
          <a:prstGeom prst="rect">
            <a:avLst/>
          </a:prstGeom>
        </p:spPr>
      </p:pic>
    </p:spTree>
    <p:extLst>
      <p:ext uri="{BB962C8B-B14F-4D97-AF65-F5344CB8AC3E}">
        <p14:creationId xmlns:p14="http://schemas.microsoft.com/office/powerpoint/2010/main" val="20150654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General principles for specifying materials</a:t>
            </a:r>
          </a:p>
        </p:txBody>
      </p:sp>
      <p:sp>
        <p:nvSpPr>
          <p:cNvPr id="2" name="Content Placeholder 1"/>
          <p:cNvSpPr>
            <a:spLocks noGrp="1"/>
          </p:cNvSpPr>
          <p:nvPr>
            <p:ph idx="1"/>
          </p:nvPr>
        </p:nvSpPr>
        <p:spPr>
          <a:xfrm>
            <a:off x="1726095" y="1252330"/>
            <a:ext cx="9843052" cy="5791200"/>
          </a:xfrm>
        </p:spPr>
        <p:txBody>
          <a:bodyPr>
            <a:normAutofit/>
          </a:bodyPr>
          <a:lstStyle/>
          <a:p>
            <a:pPr algn="just"/>
            <a:r>
              <a:rPr lang="en-US" sz="2400" b="1" dirty="0"/>
              <a:t>Reliability factor: </a:t>
            </a:r>
            <a:r>
              <a:rPr lang="en-US" sz="2400" dirty="0"/>
              <a:t>Table 9–11 shows typical values for </a:t>
            </a:r>
            <a:r>
              <a:rPr lang="en-US" sz="2400" i="1" dirty="0"/>
              <a:t>K</a:t>
            </a:r>
            <a:r>
              <a:rPr lang="en-US" sz="2400" i="1" baseline="-25000" dirty="0"/>
              <a:t>R</a:t>
            </a:r>
            <a:r>
              <a:rPr lang="en-US" sz="2400" i="1" dirty="0"/>
              <a:t> </a:t>
            </a:r>
            <a:r>
              <a:rPr lang="en-US" sz="2400" dirty="0"/>
              <a:t>and the choice of which to apply in a given project is a design decision.</a:t>
            </a:r>
          </a:p>
        </p:txBody>
      </p:sp>
      <p:pic>
        <p:nvPicPr>
          <p:cNvPr id="5" name="Picture 4">
            <a:extLst>
              <a:ext uri="{FF2B5EF4-FFF2-40B4-BE49-F238E27FC236}">
                <a16:creationId xmlns:a16="http://schemas.microsoft.com/office/drawing/2014/main" id="{CB7F79B2-8F88-482E-92C6-F0DCF1125A9D}"/>
              </a:ext>
            </a:extLst>
          </p:cNvPr>
          <p:cNvPicPr>
            <a:picLocks noChangeAspect="1"/>
          </p:cNvPicPr>
          <p:nvPr/>
        </p:nvPicPr>
        <p:blipFill>
          <a:blip r:embed="rId3"/>
          <a:stretch>
            <a:fillRect/>
          </a:stretch>
        </p:blipFill>
        <p:spPr>
          <a:xfrm>
            <a:off x="2095500" y="2514601"/>
            <a:ext cx="7924800" cy="3866535"/>
          </a:xfrm>
          <a:prstGeom prst="rect">
            <a:avLst/>
          </a:prstGeom>
        </p:spPr>
      </p:pic>
    </p:spTree>
    <p:extLst>
      <p:ext uri="{BB962C8B-B14F-4D97-AF65-F5344CB8AC3E}">
        <p14:creationId xmlns:p14="http://schemas.microsoft.com/office/powerpoint/2010/main" val="25825634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General principles for specifying materials</a:t>
            </a:r>
          </a:p>
        </p:txBody>
      </p:sp>
      <p:sp>
        <p:nvSpPr>
          <p:cNvPr id="2" name="Content Placeholder 1"/>
          <p:cNvSpPr>
            <a:spLocks noGrp="1"/>
          </p:cNvSpPr>
          <p:nvPr>
            <p:ph idx="1"/>
          </p:nvPr>
        </p:nvSpPr>
        <p:spPr>
          <a:xfrm>
            <a:off x="1527312" y="1355034"/>
            <a:ext cx="9763539" cy="5791200"/>
          </a:xfrm>
        </p:spPr>
        <p:txBody>
          <a:bodyPr>
            <a:normAutofit/>
          </a:bodyPr>
          <a:lstStyle/>
          <a:p>
            <a:pPr algn="just"/>
            <a:r>
              <a:rPr lang="en-US" sz="2400" b="1" dirty="0"/>
              <a:t>Desired life of the gear drive: </a:t>
            </a:r>
            <a:r>
              <a:rPr lang="en-US" sz="2400" dirty="0"/>
              <a:t>Designers must evaluate each project to specify what the design life is to be.</a:t>
            </a:r>
          </a:p>
          <a:p>
            <a:pPr algn="just"/>
            <a:r>
              <a:rPr lang="en-US" sz="2400" dirty="0"/>
              <a:t>The range from 20 000 to 30 000 hours for general industrial machines is a reasonable choice unless known conditions of the types listed exist.</a:t>
            </a:r>
          </a:p>
          <a:p>
            <a:pPr algn="just"/>
            <a:r>
              <a:rPr lang="en-US" sz="2400" b="1" i="1" dirty="0">
                <a:solidFill>
                  <a:srgbClr val="7030A0"/>
                </a:solidFill>
              </a:rPr>
              <a:t>number of load cycles </a:t>
            </a:r>
            <a:r>
              <a:rPr lang="en-US" sz="2400" dirty="0"/>
              <a:t>can be computed using this equation:</a:t>
            </a:r>
          </a:p>
        </p:txBody>
      </p:sp>
      <p:pic>
        <p:nvPicPr>
          <p:cNvPr id="5" name="Picture 4">
            <a:extLst>
              <a:ext uri="{FF2B5EF4-FFF2-40B4-BE49-F238E27FC236}">
                <a16:creationId xmlns:a16="http://schemas.microsoft.com/office/drawing/2014/main" id="{13B7EE72-BC5A-43B7-ADDD-FE6FC22D1C7C}"/>
              </a:ext>
            </a:extLst>
          </p:cNvPr>
          <p:cNvPicPr>
            <a:picLocks noChangeAspect="1"/>
          </p:cNvPicPr>
          <p:nvPr/>
        </p:nvPicPr>
        <p:blipFill>
          <a:blip r:embed="rId3"/>
          <a:stretch>
            <a:fillRect/>
          </a:stretch>
        </p:blipFill>
        <p:spPr>
          <a:xfrm>
            <a:off x="2223508" y="4038600"/>
            <a:ext cx="7744984" cy="2590800"/>
          </a:xfrm>
          <a:prstGeom prst="rect">
            <a:avLst/>
          </a:prstGeom>
        </p:spPr>
      </p:pic>
    </p:spTree>
    <p:extLst>
      <p:ext uri="{BB962C8B-B14F-4D97-AF65-F5344CB8AC3E}">
        <p14:creationId xmlns:p14="http://schemas.microsoft.com/office/powerpoint/2010/main" val="2327073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General principles for specifying materials</a:t>
            </a:r>
          </a:p>
        </p:txBody>
      </p:sp>
      <p:sp>
        <p:nvSpPr>
          <p:cNvPr id="2" name="Content Placeholder 1"/>
          <p:cNvSpPr>
            <a:spLocks noGrp="1"/>
          </p:cNvSpPr>
          <p:nvPr>
            <p:ph idx="1"/>
          </p:nvPr>
        </p:nvSpPr>
        <p:spPr>
          <a:xfrm>
            <a:off x="1524000" y="1447800"/>
            <a:ext cx="2136684" cy="5181600"/>
          </a:xfrm>
        </p:spPr>
        <p:txBody>
          <a:bodyPr>
            <a:normAutofit/>
          </a:bodyPr>
          <a:lstStyle/>
          <a:p>
            <a:pPr marL="0" indent="0" algn="just">
              <a:buNone/>
            </a:pPr>
            <a:r>
              <a:rPr lang="en-US" sz="2400" b="1" dirty="0"/>
              <a:t>Desired life of the gear drive: </a:t>
            </a:r>
            <a:r>
              <a:rPr lang="en-US" sz="2400" dirty="0"/>
              <a:t>Designers must evaluate each project to specify what the design life is to be.</a:t>
            </a:r>
          </a:p>
        </p:txBody>
      </p:sp>
      <p:pic>
        <p:nvPicPr>
          <p:cNvPr id="6" name="Picture 5">
            <a:extLst>
              <a:ext uri="{FF2B5EF4-FFF2-40B4-BE49-F238E27FC236}">
                <a16:creationId xmlns:a16="http://schemas.microsoft.com/office/drawing/2014/main" id="{1B82571E-25E1-4211-BED4-F3AC37269CB4}"/>
              </a:ext>
            </a:extLst>
          </p:cNvPr>
          <p:cNvPicPr>
            <a:picLocks noChangeAspect="1"/>
          </p:cNvPicPr>
          <p:nvPr/>
        </p:nvPicPr>
        <p:blipFill>
          <a:blip r:embed="rId3"/>
          <a:stretch>
            <a:fillRect/>
          </a:stretch>
        </p:blipFill>
        <p:spPr>
          <a:xfrm>
            <a:off x="3660683" y="990600"/>
            <a:ext cx="7007318" cy="5638800"/>
          </a:xfrm>
          <a:prstGeom prst="rect">
            <a:avLst/>
          </a:prstGeom>
        </p:spPr>
      </p:pic>
    </p:spTree>
    <p:extLst>
      <p:ext uri="{BB962C8B-B14F-4D97-AF65-F5344CB8AC3E}">
        <p14:creationId xmlns:p14="http://schemas.microsoft.com/office/powerpoint/2010/main" val="19804430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Contact Stress in Gear Teeth</a:t>
            </a:r>
          </a:p>
        </p:txBody>
      </p:sp>
      <p:sp>
        <p:nvSpPr>
          <p:cNvPr id="2" name="Content Placeholder 1"/>
          <p:cNvSpPr>
            <a:spLocks noGrp="1"/>
          </p:cNvSpPr>
          <p:nvPr>
            <p:ph idx="1"/>
          </p:nvPr>
        </p:nvSpPr>
        <p:spPr>
          <a:xfrm>
            <a:off x="1752599" y="838200"/>
            <a:ext cx="9445487" cy="5791200"/>
          </a:xfrm>
        </p:spPr>
        <p:txBody>
          <a:bodyPr>
            <a:normAutofit/>
          </a:bodyPr>
          <a:lstStyle/>
          <a:p>
            <a:pPr algn="just"/>
            <a:r>
              <a:rPr lang="en-US" sz="2400" dirty="0"/>
              <a:t>Because of the elasticity of the materials, the tooth shape deforms slightly, resulting in the transmitted force acting on a small rectangular area. </a:t>
            </a:r>
          </a:p>
          <a:p>
            <a:pPr algn="just"/>
            <a:r>
              <a:rPr lang="en-US" sz="2400" dirty="0"/>
              <a:t>The resulting stress is called a </a:t>
            </a:r>
            <a:r>
              <a:rPr lang="en-US" sz="2400" i="1" dirty="0"/>
              <a:t>contact stress </a:t>
            </a:r>
            <a:r>
              <a:rPr lang="en-US" sz="2400" dirty="0"/>
              <a:t>or </a:t>
            </a:r>
            <a:r>
              <a:rPr lang="en-US" sz="2400" i="1" dirty="0"/>
              <a:t>Hertz stress.</a:t>
            </a:r>
          </a:p>
          <a:p>
            <a:endParaRPr lang="en-US" dirty="0"/>
          </a:p>
        </p:txBody>
      </p:sp>
      <p:pic>
        <p:nvPicPr>
          <p:cNvPr id="5" name="Picture 4">
            <a:extLst>
              <a:ext uri="{FF2B5EF4-FFF2-40B4-BE49-F238E27FC236}">
                <a16:creationId xmlns:a16="http://schemas.microsoft.com/office/drawing/2014/main" id="{C7F23D92-DEB2-415D-83F7-1F971EC82C61}"/>
              </a:ext>
            </a:extLst>
          </p:cNvPr>
          <p:cNvPicPr>
            <a:picLocks noChangeAspect="1"/>
          </p:cNvPicPr>
          <p:nvPr/>
        </p:nvPicPr>
        <p:blipFill>
          <a:blip r:embed="rId3"/>
          <a:stretch>
            <a:fillRect/>
          </a:stretch>
        </p:blipFill>
        <p:spPr>
          <a:xfrm>
            <a:off x="2548874" y="2895600"/>
            <a:ext cx="7412304" cy="1828800"/>
          </a:xfrm>
          <a:prstGeom prst="rect">
            <a:avLst/>
          </a:prstGeom>
        </p:spPr>
      </p:pic>
    </p:spTree>
    <p:extLst>
      <p:ext uri="{BB962C8B-B14F-4D97-AF65-F5344CB8AC3E}">
        <p14:creationId xmlns:p14="http://schemas.microsoft.com/office/powerpoint/2010/main" val="138919947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Stress Cycle Factors</a:t>
            </a:r>
          </a:p>
        </p:txBody>
      </p:sp>
      <p:sp>
        <p:nvSpPr>
          <p:cNvPr id="2" name="Content Placeholder 1"/>
          <p:cNvSpPr>
            <a:spLocks noGrp="1"/>
          </p:cNvSpPr>
          <p:nvPr>
            <p:ph idx="1"/>
          </p:nvPr>
        </p:nvSpPr>
        <p:spPr>
          <a:xfrm>
            <a:off x="1600200" y="990600"/>
            <a:ext cx="9067800" cy="5638800"/>
          </a:xfrm>
        </p:spPr>
        <p:txBody>
          <a:bodyPr>
            <a:normAutofit/>
          </a:bodyPr>
          <a:lstStyle/>
          <a:p>
            <a:pPr algn="just"/>
            <a:r>
              <a:rPr lang="en-US" sz="2400" dirty="0"/>
              <a:t>Figures 9–21 and 9–22 show recommended values of </a:t>
            </a:r>
            <a:r>
              <a:rPr lang="en-US" sz="2400" i="1" dirty="0"/>
              <a:t>Y</a:t>
            </a:r>
            <a:r>
              <a:rPr lang="en-US" sz="2400" i="1" baseline="-25000" dirty="0"/>
              <a:t>N</a:t>
            </a:r>
            <a:r>
              <a:rPr lang="en-US" sz="2400" i="1" dirty="0"/>
              <a:t> </a:t>
            </a:r>
            <a:r>
              <a:rPr lang="en-US" sz="2400" dirty="0"/>
              <a:t>for bending stress and </a:t>
            </a:r>
            <a:r>
              <a:rPr lang="en-US" sz="2400" i="1" dirty="0"/>
              <a:t>Z</a:t>
            </a:r>
            <a:r>
              <a:rPr lang="en-US" sz="2400" i="1" baseline="-25000" dirty="0"/>
              <a:t>N</a:t>
            </a:r>
            <a:r>
              <a:rPr lang="en-US" sz="2400" i="1" dirty="0"/>
              <a:t> </a:t>
            </a:r>
            <a:r>
              <a:rPr lang="en-US" sz="2400" dirty="0"/>
              <a:t>for contact stress for steel gears. Features of these graphs include:</a:t>
            </a:r>
          </a:p>
          <a:p>
            <a:pPr lvl="1" algn="just"/>
            <a:r>
              <a:rPr lang="en-US" sz="2400" dirty="0"/>
              <a:t>Each is plotted on log–log scales with the </a:t>
            </a:r>
            <a:r>
              <a:rPr lang="en-US" sz="2400" i="1" dirty="0"/>
              <a:t>number of load cycles </a:t>
            </a:r>
            <a:r>
              <a:rPr lang="en-US" sz="2400" dirty="0"/>
              <a:t>on the horizontal axis and the </a:t>
            </a:r>
            <a:r>
              <a:rPr lang="en-US" sz="2400" i="1" dirty="0"/>
              <a:t>stress cycle factor </a:t>
            </a:r>
            <a:r>
              <a:rPr lang="en-US" sz="2400" dirty="0"/>
              <a:t>on the vertical axis.</a:t>
            </a:r>
          </a:p>
          <a:p>
            <a:pPr lvl="1" algn="just"/>
            <a:r>
              <a:rPr lang="en-US" sz="2400" dirty="0"/>
              <a:t>The stress cycle factor is approximately 1.0 for 10</a:t>
            </a:r>
            <a:r>
              <a:rPr lang="en-US" sz="2400" baseline="30000" dirty="0"/>
              <a:t>7 </a:t>
            </a:r>
            <a:r>
              <a:rPr lang="en-US" sz="2400" dirty="0"/>
              <a:t>load cycles on both graphs.</a:t>
            </a:r>
          </a:p>
          <a:p>
            <a:pPr lvl="1" algn="just"/>
            <a:r>
              <a:rPr lang="en-US" sz="2400" dirty="0"/>
              <a:t>The stress cycle factors are less than 1.0 for load cycles higher than 10</a:t>
            </a:r>
            <a:r>
              <a:rPr lang="en-US" sz="2400" baseline="30000" dirty="0"/>
              <a:t>7</a:t>
            </a:r>
            <a:r>
              <a:rPr lang="en-US" sz="2400" dirty="0"/>
              <a:t> and the values are independent of the type of steel or its condition.</a:t>
            </a:r>
          </a:p>
          <a:p>
            <a:pPr lvl="1" algn="just"/>
            <a:r>
              <a:rPr lang="en-US" sz="2400" dirty="0"/>
              <a:t>These charts do not apply to cast iron or to nonferrous materials such as bronze.</a:t>
            </a:r>
          </a:p>
        </p:txBody>
      </p:sp>
    </p:spTree>
    <p:extLst>
      <p:ext uri="{BB962C8B-B14F-4D97-AF65-F5344CB8AC3E}">
        <p14:creationId xmlns:p14="http://schemas.microsoft.com/office/powerpoint/2010/main" val="182653306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DA4938-DB84-4F1D-AA16-377E83961107}"/>
              </a:ext>
            </a:extLst>
          </p:cNvPr>
          <p:cNvPicPr>
            <a:picLocks noChangeAspect="1"/>
          </p:cNvPicPr>
          <p:nvPr/>
        </p:nvPicPr>
        <p:blipFill>
          <a:blip r:embed="rId3"/>
          <a:stretch>
            <a:fillRect/>
          </a:stretch>
        </p:blipFill>
        <p:spPr>
          <a:xfrm>
            <a:off x="1524000" y="990600"/>
            <a:ext cx="9144000" cy="5278244"/>
          </a:xfrm>
          <a:prstGeom prst="rect">
            <a:avLst/>
          </a:prstGeom>
        </p:spPr>
      </p:pic>
      <p:sp>
        <p:nvSpPr>
          <p:cNvPr id="13" name="TextBox 12">
            <a:extLst>
              <a:ext uri="{FF2B5EF4-FFF2-40B4-BE49-F238E27FC236}">
                <a16:creationId xmlns:a16="http://schemas.microsoft.com/office/drawing/2014/main" id="{E29FEB44-5AA0-409C-8E53-42B231FF57B3}"/>
              </a:ext>
            </a:extLst>
          </p:cNvPr>
          <p:cNvSpPr txBox="1"/>
          <p:nvPr/>
        </p:nvSpPr>
        <p:spPr>
          <a:xfrm>
            <a:off x="3886200" y="6268844"/>
            <a:ext cx="5386388" cy="369332"/>
          </a:xfrm>
          <a:prstGeom prst="rect">
            <a:avLst/>
          </a:prstGeom>
          <a:noFill/>
        </p:spPr>
        <p:txBody>
          <a:bodyPr wrap="square">
            <a:spAutoFit/>
          </a:bodyPr>
          <a:lstStyle/>
          <a:p>
            <a:r>
              <a:rPr lang="en-US" dirty="0">
                <a:latin typeface="TradeGothicLTPro-Bd2"/>
              </a:rPr>
              <a:t>FIGURE 9–21: </a:t>
            </a:r>
            <a:r>
              <a:rPr lang="en-US" dirty="0">
                <a:latin typeface="SabonLTPro-Roman"/>
              </a:rPr>
              <a:t>Bending strength stress cycle factor, </a:t>
            </a:r>
            <a:r>
              <a:rPr lang="en-US" i="1" dirty="0">
                <a:latin typeface="SabonLTPro-Italic"/>
              </a:rPr>
              <a:t>Y</a:t>
            </a:r>
            <a:r>
              <a:rPr lang="en-US" sz="800" i="1" dirty="0">
                <a:latin typeface="SabonLTPro-Italic"/>
              </a:rPr>
              <a:t>N</a:t>
            </a:r>
            <a:endParaRPr lang="en-US" dirty="0"/>
          </a:p>
        </p:txBody>
      </p:sp>
      <p:sp>
        <p:nvSpPr>
          <p:cNvPr id="14" name="Title 2">
            <a:extLst>
              <a:ext uri="{FF2B5EF4-FFF2-40B4-BE49-F238E27FC236}">
                <a16:creationId xmlns:a16="http://schemas.microsoft.com/office/drawing/2014/main" id="{243CB0F5-2C4D-4942-BCAA-CE327C7D3A4C}"/>
              </a:ext>
            </a:extLst>
          </p:cNvPr>
          <p:cNvSpPr>
            <a:spLocks noGrp="1"/>
          </p:cNvSpPr>
          <p:nvPr>
            <p:ph type="title"/>
          </p:nvPr>
        </p:nvSpPr>
        <p:spPr>
          <a:xfrm>
            <a:off x="1981200" y="0"/>
            <a:ext cx="8229600" cy="990600"/>
          </a:xfrm>
        </p:spPr>
        <p:txBody>
          <a:bodyPr>
            <a:noAutofit/>
          </a:bodyPr>
          <a:lstStyle/>
          <a:p>
            <a:r>
              <a:rPr lang="en-US" sz="4000" dirty="0">
                <a:latin typeface="SabonLTPro-Roman"/>
              </a:rPr>
              <a:t>Bending strength stress cycle factor, </a:t>
            </a:r>
            <a:r>
              <a:rPr lang="en-US" sz="4000" i="1" dirty="0">
                <a:latin typeface="SabonLTPro-Italic"/>
              </a:rPr>
              <a:t>Y</a:t>
            </a:r>
            <a:r>
              <a:rPr lang="en-US" sz="1400" i="1" dirty="0">
                <a:latin typeface="SabonLTPro-Italic"/>
              </a:rPr>
              <a:t>N</a:t>
            </a:r>
            <a:endParaRPr lang="en-US" sz="1600" dirty="0"/>
          </a:p>
        </p:txBody>
      </p:sp>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152EF46-8A28-485B-ABBF-5F608040BC60}"/>
                  </a:ext>
                </a:extLst>
              </p14:cNvPr>
              <p14:cNvContentPartPr/>
              <p14:nvPr/>
            </p14:nvContentPartPr>
            <p14:xfrm>
              <a:off x="7180320" y="4199040"/>
              <a:ext cx="64080" cy="1505520"/>
            </p14:xfrm>
          </p:contentPart>
        </mc:Choice>
        <mc:Fallback xmlns="">
          <p:pic>
            <p:nvPicPr>
              <p:cNvPr id="2" name="Ink 1">
                <a:extLst>
                  <a:ext uri="{FF2B5EF4-FFF2-40B4-BE49-F238E27FC236}">
                    <a16:creationId xmlns:a16="http://schemas.microsoft.com/office/drawing/2014/main" id="{A152EF46-8A28-485B-ABBF-5F608040BC60}"/>
                  </a:ext>
                </a:extLst>
              </p:cNvPr>
              <p:cNvPicPr/>
              <p:nvPr/>
            </p:nvPicPr>
            <p:blipFill>
              <a:blip r:embed="rId5"/>
              <a:stretch>
                <a:fillRect/>
              </a:stretch>
            </p:blipFill>
            <p:spPr>
              <a:xfrm>
                <a:off x="7170960" y="4189680"/>
                <a:ext cx="82800" cy="1524240"/>
              </a:xfrm>
              <a:prstGeom prst="rect">
                <a:avLst/>
              </a:prstGeom>
            </p:spPr>
          </p:pic>
        </mc:Fallback>
      </mc:AlternateContent>
    </p:spTree>
    <p:extLst>
      <p:ext uri="{BB962C8B-B14F-4D97-AF65-F5344CB8AC3E}">
        <p14:creationId xmlns:p14="http://schemas.microsoft.com/office/powerpoint/2010/main" val="19753617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29FEB44-5AA0-409C-8E53-42B231FF57B3}"/>
              </a:ext>
            </a:extLst>
          </p:cNvPr>
          <p:cNvSpPr txBox="1"/>
          <p:nvPr/>
        </p:nvSpPr>
        <p:spPr>
          <a:xfrm>
            <a:off x="3276600" y="6268844"/>
            <a:ext cx="5995988" cy="369332"/>
          </a:xfrm>
          <a:prstGeom prst="rect">
            <a:avLst/>
          </a:prstGeom>
          <a:noFill/>
        </p:spPr>
        <p:txBody>
          <a:bodyPr wrap="square">
            <a:spAutoFit/>
          </a:bodyPr>
          <a:lstStyle/>
          <a:p>
            <a:r>
              <a:rPr lang="en-US" dirty="0">
                <a:latin typeface="TradeGothicLTPro-Bd2"/>
              </a:rPr>
              <a:t>FIGURE 9–22</a:t>
            </a:r>
            <a:r>
              <a:rPr lang="en-US" dirty="0">
                <a:latin typeface="SabonLTPro-Roman"/>
              </a:rPr>
              <a:t>Pitting Resistance stress cycle factor, </a:t>
            </a:r>
            <a:r>
              <a:rPr lang="en-US" i="1" dirty="0">
                <a:latin typeface="SabonLTPro-Italic"/>
              </a:rPr>
              <a:t>Z</a:t>
            </a:r>
            <a:r>
              <a:rPr lang="en-US" i="1" baseline="-25000" dirty="0">
                <a:latin typeface="SabonLTPro-Italic"/>
              </a:rPr>
              <a:t>N</a:t>
            </a:r>
            <a:endParaRPr lang="en-US" baseline="-25000" dirty="0"/>
          </a:p>
        </p:txBody>
      </p:sp>
      <p:sp>
        <p:nvSpPr>
          <p:cNvPr id="14" name="Title 2">
            <a:extLst>
              <a:ext uri="{FF2B5EF4-FFF2-40B4-BE49-F238E27FC236}">
                <a16:creationId xmlns:a16="http://schemas.microsoft.com/office/drawing/2014/main" id="{243CB0F5-2C4D-4942-BCAA-CE327C7D3A4C}"/>
              </a:ext>
            </a:extLst>
          </p:cNvPr>
          <p:cNvSpPr>
            <a:spLocks noGrp="1"/>
          </p:cNvSpPr>
          <p:nvPr>
            <p:ph type="title"/>
          </p:nvPr>
        </p:nvSpPr>
        <p:spPr>
          <a:xfrm>
            <a:off x="1981200" y="0"/>
            <a:ext cx="8229600" cy="990600"/>
          </a:xfrm>
        </p:spPr>
        <p:txBody>
          <a:bodyPr>
            <a:noAutofit/>
          </a:bodyPr>
          <a:lstStyle/>
          <a:p>
            <a:r>
              <a:rPr lang="en-US" sz="3600" dirty="0">
                <a:latin typeface="SabonLTPro-Roman"/>
              </a:rPr>
              <a:t>Pitting Resistance stress cycle factor, Z</a:t>
            </a:r>
            <a:r>
              <a:rPr lang="en-US" sz="3600" baseline="-25000" dirty="0">
                <a:latin typeface="SabonLTPro-Roman"/>
              </a:rPr>
              <a:t>N</a:t>
            </a:r>
            <a:endParaRPr lang="en-US" sz="1400" baseline="-25000" dirty="0"/>
          </a:p>
        </p:txBody>
      </p:sp>
      <p:pic>
        <p:nvPicPr>
          <p:cNvPr id="5" name="Picture 4">
            <a:extLst>
              <a:ext uri="{FF2B5EF4-FFF2-40B4-BE49-F238E27FC236}">
                <a16:creationId xmlns:a16="http://schemas.microsoft.com/office/drawing/2014/main" id="{6EC8BB7B-73D3-4236-8801-E0588EC605FE}"/>
              </a:ext>
            </a:extLst>
          </p:cNvPr>
          <p:cNvPicPr>
            <a:picLocks noChangeAspect="1"/>
          </p:cNvPicPr>
          <p:nvPr/>
        </p:nvPicPr>
        <p:blipFill>
          <a:blip r:embed="rId3"/>
          <a:stretch>
            <a:fillRect/>
          </a:stretch>
        </p:blipFill>
        <p:spPr>
          <a:xfrm>
            <a:off x="912201" y="1099930"/>
            <a:ext cx="10737495" cy="4448531"/>
          </a:xfrm>
          <a:prstGeom prst="rect">
            <a:avLst/>
          </a:prstGeom>
        </p:spPr>
      </p:pic>
    </p:spTree>
    <p:extLst>
      <p:ext uri="{BB962C8B-B14F-4D97-AF65-F5344CB8AC3E}">
        <p14:creationId xmlns:p14="http://schemas.microsoft.com/office/powerpoint/2010/main" val="208560852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Materials for gear</a:t>
            </a:r>
          </a:p>
        </p:txBody>
      </p:sp>
      <p:pic>
        <p:nvPicPr>
          <p:cNvPr id="7" name="Picture 6">
            <a:extLst>
              <a:ext uri="{FF2B5EF4-FFF2-40B4-BE49-F238E27FC236}">
                <a16:creationId xmlns:a16="http://schemas.microsoft.com/office/drawing/2014/main" id="{8054F495-B52C-44C7-9BEA-DE370A068F5C}"/>
              </a:ext>
            </a:extLst>
          </p:cNvPr>
          <p:cNvPicPr>
            <a:picLocks noChangeAspect="1"/>
          </p:cNvPicPr>
          <p:nvPr/>
        </p:nvPicPr>
        <p:blipFill>
          <a:blip r:embed="rId3"/>
          <a:stretch>
            <a:fillRect/>
          </a:stretch>
        </p:blipFill>
        <p:spPr>
          <a:xfrm>
            <a:off x="2286000" y="1014412"/>
            <a:ext cx="4608882" cy="2109788"/>
          </a:xfrm>
          <a:prstGeom prst="rect">
            <a:avLst/>
          </a:prstGeom>
        </p:spPr>
      </p:pic>
    </p:spTree>
    <p:extLst>
      <p:ext uri="{BB962C8B-B14F-4D97-AF65-F5344CB8AC3E}">
        <p14:creationId xmlns:p14="http://schemas.microsoft.com/office/powerpoint/2010/main" val="41622991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Safety Factor for Material Selection</a:t>
            </a:r>
          </a:p>
        </p:txBody>
      </p:sp>
      <p:pic>
        <p:nvPicPr>
          <p:cNvPr id="5" name="Content Placeholder 4">
            <a:extLst>
              <a:ext uri="{FF2B5EF4-FFF2-40B4-BE49-F238E27FC236}">
                <a16:creationId xmlns:a16="http://schemas.microsoft.com/office/drawing/2014/main" id="{DB33E328-875B-41B5-A813-44D1904F18D8}"/>
              </a:ext>
            </a:extLst>
          </p:cNvPr>
          <p:cNvPicPr>
            <a:picLocks noGrp="1" noChangeAspect="1"/>
          </p:cNvPicPr>
          <p:nvPr>
            <p:ph idx="1"/>
          </p:nvPr>
        </p:nvPicPr>
        <p:blipFill>
          <a:blip r:embed="rId3"/>
          <a:stretch>
            <a:fillRect/>
          </a:stretch>
        </p:blipFill>
        <p:spPr>
          <a:xfrm>
            <a:off x="2009775" y="1364297"/>
            <a:ext cx="4338016" cy="3561885"/>
          </a:xfrm>
        </p:spPr>
      </p:pic>
    </p:spTree>
    <p:extLst>
      <p:ext uri="{BB962C8B-B14F-4D97-AF65-F5344CB8AC3E}">
        <p14:creationId xmlns:p14="http://schemas.microsoft.com/office/powerpoint/2010/main" val="156795844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614487" y="1066800"/>
            <a:ext cx="10153443" cy="5791200"/>
          </a:xfrm>
        </p:spPr>
        <p:txBody>
          <a:bodyPr>
            <a:noAutofit/>
          </a:bodyPr>
          <a:lstStyle/>
          <a:p>
            <a:pPr algn="just"/>
            <a:r>
              <a:rPr lang="en-US" sz="2400" dirty="0"/>
              <a:t>Consider three different materials and calculate the safety factor for the pinion and gear using the results from Example Problem 9–3 for the computed bending stresses. </a:t>
            </a:r>
          </a:p>
          <a:p>
            <a:pPr algn="just"/>
            <a:r>
              <a:rPr lang="en-US" sz="2400" dirty="0"/>
              <a:t>Design for a reliability of 0.999, fewer than one failure in 1000. </a:t>
            </a:r>
          </a:p>
          <a:p>
            <a:pPr algn="just"/>
            <a:r>
              <a:rPr lang="en-US" sz="2400" dirty="0"/>
              <a:t>The application is a drive for an industrial saw that will be fully utilized on a normal, one-shift, five-day per-week operation. The materials proposed are:</a:t>
            </a:r>
          </a:p>
          <a:p>
            <a:pPr marL="914400" lvl="1" indent="-514350" algn="just">
              <a:buFont typeface="+mj-lt"/>
              <a:buAutoNum type="alphaLcPeriod"/>
            </a:pPr>
            <a:r>
              <a:rPr lang="en-US" sz="2400" dirty="0"/>
              <a:t>Ductile iron ASTM A536 type 80-55-06 quenched and tempered.</a:t>
            </a:r>
          </a:p>
          <a:p>
            <a:pPr marL="914400" lvl="1" indent="-514350" algn="just">
              <a:buFont typeface="+mj-lt"/>
              <a:buAutoNum type="alphaLcPeriod"/>
            </a:pPr>
            <a:r>
              <a:rPr lang="en-US" sz="2400" dirty="0"/>
              <a:t>Though hardened steel pinion and gear: SAE 4340 OQT 1000.</a:t>
            </a:r>
          </a:p>
          <a:p>
            <a:pPr marL="914400" lvl="1" indent="-514350" algn="just">
              <a:buFont typeface="+mj-lt"/>
              <a:buAutoNum type="alphaLcPeriod"/>
            </a:pPr>
            <a:r>
              <a:rPr lang="en-US" sz="2400" dirty="0"/>
              <a:t>SAE 8620 steel pinion and gear case hardened by carburizing to a hardness of Rockwell C 60-64 with a minimum effective case depth of 0.025 in.</a:t>
            </a:r>
          </a:p>
        </p:txBody>
      </p:sp>
    </p:spTree>
    <p:extLst>
      <p:ext uri="{BB962C8B-B14F-4D97-AF65-F5344CB8AC3E}">
        <p14:creationId xmlns:p14="http://schemas.microsoft.com/office/powerpoint/2010/main" val="11807753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FACA4B-C3F1-4F30-8DFC-B83E3FB90AD9}"/>
              </a:ext>
            </a:extLst>
          </p:cNvPr>
          <p:cNvPicPr>
            <a:picLocks noChangeAspect="1"/>
          </p:cNvPicPr>
          <p:nvPr/>
        </p:nvPicPr>
        <p:blipFill>
          <a:blip r:embed="rId2"/>
          <a:stretch>
            <a:fillRect/>
          </a:stretch>
        </p:blipFill>
        <p:spPr>
          <a:xfrm>
            <a:off x="1524000" y="0"/>
            <a:ext cx="9144000" cy="1580866"/>
          </a:xfrm>
          <a:prstGeom prst="rect">
            <a:avLst/>
          </a:prstGeom>
        </p:spPr>
      </p:pic>
    </p:spTree>
    <p:extLst>
      <p:ext uri="{BB962C8B-B14F-4D97-AF65-F5344CB8AC3E}">
        <p14:creationId xmlns:p14="http://schemas.microsoft.com/office/powerpoint/2010/main" val="7529233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76400" y="990600"/>
            <a:ext cx="8839200" cy="5867400"/>
          </a:xfrm>
        </p:spPr>
        <p:txBody>
          <a:bodyPr>
            <a:normAutofit lnSpcReduction="10000"/>
          </a:bodyPr>
          <a:lstStyle/>
          <a:p>
            <a:pPr algn="just"/>
            <a:r>
              <a:rPr lang="en-US" sz="2400" dirty="0"/>
              <a:t>First the geometric characteristics are specified, and then the required material properties, particularly the hardness of the gear teeth, are computed. Finally, a suitable material is specified that meets those requirements.</a:t>
            </a:r>
          </a:p>
          <a:p>
            <a:pPr algn="just"/>
            <a:r>
              <a:rPr lang="en-US" sz="2400" dirty="0"/>
              <a:t>Some overall objectives of a design are listed below. The resulting drive should</a:t>
            </a:r>
          </a:p>
          <a:p>
            <a:pPr lvl="1" algn="just"/>
            <a:r>
              <a:rPr lang="en-US" sz="2400" dirty="0"/>
              <a:t>Be compact and small</a:t>
            </a:r>
          </a:p>
          <a:p>
            <a:pPr lvl="1" algn="just"/>
            <a:r>
              <a:rPr lang="en-US" sz="2400" dirty="0"/>
              <a:t>Operate smoothly and quietly</a:t>
            </a:r>
          </a:p>
          <a:p>
            <a:pPr lvl="1" algn="just"/>
            <a:r>
              <a:rPr lang="en-US" sz="2400" dirty="0"/>
              <a:t>Have long life</a:t>
            </a:r>
          </a:p>
          <a:p>
            <a:pPr lvl="1" algn="just"/>
            <a:r>
              <a:rPr lang="en-US" sz="2400" dirty="0"/>
              <a:t>Be low in cost</a:t>
            </a:r>
          </a:p>
          <a:p>
            <a:pPr lvl="1" algn="just"/>
            <a:r>
              <a:rPr lang="en-US" sz="2400" dirty="0"/>
              <a:t>Be easy to manufacture</a:t>
            </a:r>
          </a:p>
          <a:p>
            <a:pPr lvl="1" algn="just"/>
            <a:r>
              <a:rPr lang="en-US" sz="2400" dirty="0"/>
              <a:t>Be compatible with the other elements in the machine, such as bearings, shafts, the housing, the driver, and the driven machine.</a:t>
            </a:r>
          </a:p>
        </p:txBody>
      </p:sp>
      <p:sp>
        <p:nvSpPr>
          <p:cNvPr id="3" name="Title 2"/>
          <p:cNvSpPr>
            <a:spLocks noGrp="1"/>
          </p:cNvSpPr>
          <p:nvPr>
            <p:ph type="title"/>
          </p:nvPr>
        </p:nvSpPr>
        <p:spPr>
          <a:xfrm>
            <a:off x="1981200" y="0"/>
            <a:ext cx="8229600" cy="990600"/>
          </a:xfrm>
        </p:spPr>
        <p:txBody>
          <a:bodyPr>
            <a:noAutofit/>
          </a:bodyPr>
          <a:lstStyle/>
          <a:p>
            <a:r>
              <a:rPr lang="en-US" sz="4000" dirty="0"/>
              <a:t>Design Approach for Gear Drives</a:t>
            </a:r>
          </a:p>
        </p:txBody>
      </p:sp>
    </p:spTree>
    <p:extLst>
      <p:ext uri="{BB962C8B-B14F-4D97-AF65-F5344CB8AC3E}">
        <p14:creationId xmlns:p14="http://schemas.microsoft.com/office/powerpoint/2010/main" val="26003089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990600"/>
            <a:ext cx="9949070" cy="5867400"/>
          </a:xfrm>
        </p:spPr>
        <p:txBody>
          <a:bodyPr>
            <a:normAutofit/>
          </a:bodyPr>
          <a:lstStyle/>
          <a:p>
            <a:pPr marL="514350" indent="-514350" algn="just">
              <a:buFont typeface="+mj-lt"/>
              <a:buAutoNum type="arabicPeriod"/>
            </a:pPr>
            <a:r>
              <a:rPr lang="en-US" sz="2400" dirty="0"/>
              <a:t>From the design requirements, identify the input speed of the pinion, </a:t>
            </a:r>
            <a:r>
              <a:rPr lang="en-US" sz="2400" i="1" dirty="0" err="1"/>
              <a:t>n</a:t>
            </a:r>
            <a:r>
              <a:rPr lang="en-US" sz="2400" i="1" baseline="-25000" dirty="0" err="1"/>
              <a:t>P</a:t>
            </a:r>
            <a:r>
              <a:rPr lang="en-US" sz="2400" dirty="0"/>
              <a:t>, the desired output speed of the gear, </a:t>
            </a:r>
            <a:r>
              <a:rPr lang="en-US" sz="2400" i="1" dirty="0" err="1"/>
              <a:t>n</a:t>
            </a:r>
            <a:r>
              <a:rPr lang="en-US" sz="2400" i="1" baseline="-25000" dirty="0" err="1"/>
              <a:t>G</a:t>
            </a:r>
            <a:r>
              <a:rPr lang="en-US" sz="2400" dirty="0"/>
              <a:t>, and the power to be transmitted, </a:t>
            </a:r>
            <a:r>
              <a:rPr lang="en-US" sz="2400" i="1" dirty="0"/>
              <a:t>P</a:t>
            </a:r>
            <a:r>
              <a:rPr lang="en-US" sz="2400" dirty="0"/>
              <a:t>.</a:t>
            </a:r>
          </a:p>
          <a:p>
            <a:pPr marL="514350" indent="-514350" algn="just">
              <a:buFont typeface="+mj-lt"/>
              <a:buAutoNum type="arabicPeriod"/>
            </a:pPr>
            <a:r>
              <a:rPr lang="en-US" sz="2400" dirty="0"/>
              <a:t>Choose the type of material for the gears, such as steel, cast iron, or bronze.</a:t>
            </a:r>
          </a:p>
          <a:p>
            <a:pPr marL="514350" indent="-514350" algn="just">
              <a:buFont typeface="+mj-lt"/>
              <a:buAutoNum type="arabicPeriod"/>
            </a:pPr>
            <a:r>
              <a:rPr lang="en-US" sz="2400" dirty="0"/>
              <a:t>Considering the type of driver and the driven machine, specify the overload factor, </a:t>
            </a:r>
            <a:r>
              <a:rPr lang="en-US" sz="2400" i="1" dirty="0"/>
              <a:t>K</a:t>
            </a:r>
            <a:r>
              <a:rPr lang="en-US" sz="2400" i="1" baseline="-25000" dirty="0"/>
              <a:t>o</a:t>
            </a:r>
            <a:r>
              <a:rPr lang="en-US" sz="2400" dirty="0"/>
              <a:t>, using Table 9–1. The primary concern is the expected level of shock or impact loading.</a:t>
            </a:r>
          </a:p>
          <a:p>
            <a:pPr marL="514350" indent="-514350" algn="just">
              <a:buFont typeface="+mj-lt"/>
              <a:buAutoNum type="arabicPeriod"/>
            </a:pPr>
            <a:r>
              <a:rPr lang="en-US" sz="2400" dirty="0"/>
              <a:t>Specify a trial value for the diametral pitch. When steel gears are used, Figure 9–11 provides initial guidance.</a:t>
            </a:r>
          </a:p>
        </p:txBody>
      </p:sp>
      <p:sp>
        <p:nvSpPr>
          <p:cNvPr id="3" name="Title 2"/>
          <p:cNvSpPr>
            <a:spLocks noGrp="1"/>
          </p:cNvSpPr>
          <p:nvPr>
            <p:ph type="title"/>
          </p:nvPr>
        </p:nvSpPr>
        <p:spPr>
          <a:xfrm>
            <a:off x="1524000" y="0"/>
            <a:ext cx="9144000" cy="990600"/>
          </a:xfrm>
        </p:spPr>
        <p:txBody>
          <a:bodyPr>
            <a:noAutofit/>
          </a:bodyPr>
          <a:lstStyle/>
          <a:p>
            <a:r>
              <a:rPr lang="en-US" sz="2800" dirty="0"/>
              <a:t>PROCEDURE FOR DESIGNING A SAFE AND LONG-LASTING GEAR DRIVE</a:t>
            </a:r>
          </a:p>
        </p:txBody>
      </p:sp>
    </p:spTree>
    <p:extLst>
      <p:ext uri="{BB962C8B-B14F-4D97-AF65-F5344CB8AC3E}">
        <p14:creationId xmlns:p14="http://schemas.microsoft.com/office/powerpoint/2010/main" val="1843987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0" y="831574"/>
            <a:ext cx="9909313" cy="5867400"/>
          </a:xfrm>
        </p:spPr>
        <p:txBody>
          <a:bodyPr>
            <a:noAutofit/>
          </a:bodyPr>
          <a:lstStyle/>
          <a:p>
            <a:pPr marL="514350" indent="-514350" algn="just">
              <a:buFont typeface="+mj-lt"/>
              <a:buAutoNum type="arabicPeriod" startAt="5"/>
            </a:pPr>
            <a:r>
              <a:rPr lang="en-US" sz="2400" dirty="0"/>
              <a:t>Specify the face width within the following recommended range for general machine drive gears.</a:t>
            </a:r>
          </a:p>
          <a:p>
            <a:pPr marL="514350" indent="-514350" algn="just">
              <a:buFont typeface="+mj-lt"/>
              <a:buAutoNum type="arabicPeriod" startAt="5"/>
            </a:pPr>
            <a:r>
              <a:rPr lang="en-US" sz="2400" dirty="0"/>
              <a:t>Specify or compute the following values:</a:t>
            </a:r>
          </a:p>
          <a:p>
            <a:pPr lvl="1" algn="just"/>
            <a:r>
              <a:rPr lang="en-US" sz="2400" dirty="0"/>
              <a:t>Number of teeth in the pinion (</a:t>
            </a:r>
            <a:r>
              <a:rPr lang="en-US" sz="2400" i="1" dirty="0"/>
              <a:t>N</a:t>
            </a:r>
            <a:r>
              <a:rPr lang="en-US" sz="2400" i="1" baseline="-25000" dirty="0"/>
              <a:t>P</a:t>
            </a:r>
            <a:r>
              <a:rPr lang="en-US" sz="2400" dirty="0"/>
              <a:t>) and the gear (</a:t>
            </a:r>
            <a:r>
              <a:rPr lang="en-US" sz="2400" i="1" dirty="0"/>
              <a:t>N</a:t>
            </a:r>
            <a:r>
              <a:rPr lang="en-US" sz="2400" i="1" baseline="-25000" dirty="0"/>
              <a:t>G</a:t>
            </a:r>
            <a:r>
              <a:rPr lang="en-US" sz="2400" dirty="0"/>
              <a:t>) to achieve the desired output speed of the gear.</a:t>
            </a:r>
          </a:p>
          <a:p>
            <a:pPr lvl="1" algn="just"/>
            <a:r>
              <a:rPr lang="en-US" sz="2400" dirty="0"/>
              <a:t>Compute the actual output speed of the gear and ensure that it is satisfactory.</a:t>
            </a:r>
          </a:p>
          <a:p>
            <a:pPr lvl="1" algn="just"/>
            <a:r>
              <a:rPr lang="en-US" sz="2400" dirty="0"/>
              <a:t>Compute key geometric features: pitch diameters </a:t>
            </a:r>
            <a:r>
              <a:rPr lang="en-US" sz="2400" i="1" dirty="0"/>
              <a:t>D</a:t>
            </a:r>
            <a:r>
              <a:rPr lang="en-US" sz="2400" i="1" baseline="-25000" dirty="0"/>
              <a:t>P</a:t>
            </a:r>
            <a:r>
              <a:rPr lang="en-US" sz="2400" dirty="0"/>
              <a:t>, </a:t>
            </a:r>
            <a:r>
              <a:rPr lang="en-US" sz="2400" i="1" dirty="0"/>
              <a:t>D</a:t>
            </a:r>
            <a:r>
              <a:rPr lang="en-US" sz="2400" i="1" baseline="-25000" dirty="0"/>
              <a:t>G</a:t>
            </a:r>
            <a:r>
              <a:rPr lang="en-US" sz="2400" dirty="0"/>
              <a:t>, and center distance, </a:t>
            </a:r>
            <a:r>
              <a:rPr lang="en-US" sz="2400" i="1" dirty="0"/>
              <a:t>C</a:t>
            </a:r>
            <a:r>
              <a:rPr lang="en-US" sz="2400" dirty="0"/>
              <a:t>. Judge that they are acceptable.</a:t>
            </a:r>
          </a:p>
          <a:p>
            <a:pPr lvl="1" algn="just"/>
            <a:r>
              <a:rPr lang="en-US" sz="2400" dirty="0"/>
              <a:t>Compute the pitch line speed, </a:t>
            </a:r>
            <a:r>
              <a:rPr lang="en-US" sz="2400" i="1" dirty="0" err="1"/>
              <a:t>v</a:t>
            </a:r>
            <a:r>
              <a:rPr lang="en-US" sz="2400" i="1" baseline="-25000" dirty="0" err="1"/>
              <a:t>t</a:t>
            </a:r>
            <a:r>
              <a:rPr lang="en-US" sz="2400" dirty="0"/>
              <a:t>, and the transmitted load, </a:t>
            </a:r>
            <a:r>
              <a:rPr lang="en-US" sz="2400" i="1" dirty="0"/>
              <a:t>W</a:t>
            </a:r>
            <a:r>
              <a:rPr lang="en-US" sz="2400" i="1" baseline="-25000" dirty="0"/>
              <a:t>t</a:t>
            </a:r>
            <a:r>
              <a:rPr lang="en-US" sz="2400" dirty="0"/>
              <a:t>.</a:t>
            </a:r>
          </a:p>
          <a:p>
            <a:pPr lvl="1" algn="just"/>
            <a:r>
              <a:rPr lang="en-US" sz="2400" dirty="0"/>
              <a:t>Determine the geometry factors for bending stress, </a:t>
            </a:r>
            <a:r>
              <a:rPr lang="en-US" sz="2400" i="1" dirty="0"/>
              <a:t>J</a:t>
            </a:r>
            <a:r>
              <a:rPr lang="en-US" sz="2400" i="1" baseline="-25000" dirty="0"/>
              <a:t>P</a:t>
            </a:r>
            <a:r>
              <a:rPr lang="en-US" sz="2400" i="1" dirty="0"/>
              <a:t> </a:t>
            </a:r>
            <a:r>
              <a:rPr lang="en-US" sz="2400" dirty="0"/>
              <a:t>and </a:t>
            </a:r>
            <a:r>
              <a:rPr lang="en-US" sz="2400" i="1" dirty="0"/>
              <a:t>J</a:t>
            </a:r>
            <a:r>
              <a:rPr lang="en-US" sz="2400" i="1" baseline="-25000" dirty="0"/>
              <a:t>G</a:t>
            </a:r>
            <a:r>
              <a:rPr lang="en-US" sz="2400" dirty="0"/>
              <a:t>, and the geometry factor for contact stress, </a:t>
            </a:r>
            <a:r>
              <a:rPr lang="en-US" sz="2400" i="1" dirty="0"/>
              <a:t>I</a:t>
            </a:r>
            <a:r>
              <a:rPr lang="en-US" sz="2400" dirty="0"/>
              <a:t>.</a:t>
            </a:r>
          </a:p>
          <a:p>
            <a:pPr lvl="1" algn="just"/>
            <a:r>
              <a:rPr lang="en-US" sz="2400" dirty="0"/>
              <a:t>Specify the quality number for the teeth of the gears using Table 9–5 as a guide.</a:t>
            </a:r>
          </a:p>
          <a:p>
            <a:pPr lvl="1" algn="just"/>
            <a:r>
              <a:rPr lang="en-US" sz="2400" dirty="0"/>
              <a:t>Determine values for all of the factors in Equation (9–16) for bending stress and Equation (9–23) for contact stress.</a:t>
            </a:r>
          </a:p>
        </p:txBody>
      </p:sp>
      <p:sp>
        <p:nvSpPr>
          <p:cNvPr id="3" name="Title 2"/>
          <p:cNvSpPr>
            <a:spLocks noGrp="1"/>
          </p:cNvSpPr>
          <p:nvPr>
            <p:ph type="title"/>
          </p:nvPr>
        </p:nvSpPr>
        <p:spPr>
          <a:xfrm>
            <a:off x="1524000" y="0"/>
            <a:ext cx="9144000" cy="990600"/>
          </a:xfrm>
        </p:spPr>
        <p:txBody>
          <a:bodyPr>
            <a:noAutofit/>
          </a:bodyPr>
          <a:lstStyle/>
          <a:p>
            <a:r>
              <a:rPr lang="en-US" sz="2800" dirty="0"/>
              <a:t>PROCEDURE FOR DESIGNING A SAFE AND LONG-LASTING GEAR DRIVE</a:t>
            </a:r>
          </a:p>
        </p:txBody>
      </p:sp>
    </p:spTree>
    <p:extLst>
      <p:ext uri="{BB962C8B-B14F-4D97-AF65-F5344CB8AC3E}">
        <p14:creationId xmlns:p14="http://schemas.microsoft.com/office/powerpoint/2010/main" val="23602727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0AFE-3E1F-4BA4-86E7-FFC1D5860C6C}"/>
              </a:ext>
            </a:extLst>
          </p:cNvPr>
          <p:cNvSpPr>
            <a:spLocks noGrp="1"/>
          </p:cNvSpPr>
          <p:nvPr>
            <p:ph type="title"/>
          </p:nvPr>
        </p:nvSpPr>
        <p:spPr/>
        <p:txBody>
          <a:bodyPr/>
          <a:lstStyle/>
          <a:p>
            <a:r>
              <a:rPr lang="en-US" sz="3600" dirty="0"/>
              <a:t>Contact Stress in Gear Teeth</a:t>
            </a:r>
            <a:endParaRPr lang="en-PK" dirty="0"/>
          </a:p>
        </p:txBody>
      </p:sp>
      <p:pic>
        <p:nvPicPr>
          <p:cNvPr id="4" name="Content Placeholder 3">
            <a:extLst>
              <a:ext uri="{FF2B5EF4-FFF2-40B4-BE49-F238E27FC236}">
                <a16:creationId xmlns:a16="http://schemas.microsoft.com/office/drawing/2014/main" id="{2A4E8218-18A8-4EF6-B092-5C2929F9DE9B}"/>
              </a:ext>
            </a:extLst>
          </p:cNvPr>
          <p:cNvPicPr>
            <a:picLocks noGrp="1" noChangeAspect="1"/>
          </p:cNvPicPr>
          <p:nvPr>
            <p:ph idx="1"/>
          </p:nvPr>
        </p:nvPicPr>
        <p:blipFill>
          <a:blip r:embed="rId2"/>
          <a:stretch>
            <a:fillRect/>
          </a:stretch>
        </p:blipFill>
        <p:spPr>
          <a:xfrm>
            <a:off x="3028888" y="2168825"/>
            <a:ext cx="5130374" cy="4079575"/>
          </a:xfrm>
          <a:prstGeom prst="rect">
            <a:avLst/>
          </a:prstGeom>
        </p:spPr>
      </p:pic>
    </p:spTree>
    <p:extLst>
      <p:ext uri="{BB962C8B-B14F-4D97-AF65-F5344CB8AC3E}">
        <p14:creationId xmlns:p14="http://schemas.microsoft.com/office/powerpoint/2010/main" val="28791318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990600"/>
            <a:ext cx="10439400" cy="5867400"/>
          </a:xfrm>
        </p:spPr>
        <p:txBody>
          <a:bodyPr>
            <a:normAutofit/>
          </a:bodyPr>
          <a:lstStyle/>
          <a:p>
            <a:pPr marL="514350" indent="-514350" algn="just">
              <a:buFont typeface="+mj-lt"/>
              <a:buAutoNum type="arabicPeriod" startAt="7"/>
            </a:pPr>
            <a:r>
              <a:rPr lang="en-US" sz="2400" dirty="0"/>
              <a:t>Compute the bending stress and the contact stress on the pinion and gear teeth. Judge whether the stresses are reasonable (neither too low nor too high) in terms of being able to specify a suitable material. If not, select a new pitch or revise the number of teeth, pitch diameter, or face width. Typically the contact stress on the pinion is the limiting value for gears designed for a long life.</a:t>
            </a:r>
          </a:p>
          <a:p>
            <a:pPr marL="514350" indent="-514350" algn="just">
              <a:buFont typeface="+mj-lt"/>
              <a:buAutoNum type="arabicPeriod" startAt="7"/>
            </a:pPr>
            <a:r>
              <a:rPr lang="en-US" sz="2400" dirty="0"/>
              <a:t>Iterate the design process to seek more optimum designs. It is not unusual to make several trials  before settling on a particular design. Using computer aids, such as the spreadsheets described in Sections 9–11 and 9–12, can make successive trials quickly.</a:t>
            </a:r>
          </a:p>
        </p:txBody>
      </p:sp>
      <p:sp>
        <p:nvSpPr>
          <p:cNvPr id="3" name="Title 2"/>
          <p:cNvSpPr>
            <a:spLocks noGrp="1"/>
          </p:cNvSpPr>
          <p:nvPr>
            <p:ph type="title"/>
          </p:nvPr>
        </p:nvSpPr>
        <p:spPr>
          <a:xfrm>
            <a:off x="1524000" y="0"/>
            <a:ext cx="9144000" cy="990600"/>
          </a:xfrm>
        </p:spPr>
        <p:txBody>
          <a:bodyPr>
            <a:noAutofit/>
          </a:bodyPr>
          <a:lstStyle/>
          <a:p>
            <a:r>
              <a:rPr lang="en-US" sz="2800" dirty="0"/>
              <a:t>PROCEDURE FOR DESIGNING A SAFE AND LONG-LASTING GEAR DRIVE</a:t>
            </a:r>
          </a:p>
        </p:txBody>
      </p:sp>
    </p:spTree>
    <p:extLst>
      <p:ext uri="{BB962C8B-B14F-4D97-AF65-F5344CB8AC3E}">
        <p14:creationId xmlns:p14="http://schemas.microsoft.com/office/powerpoint/2010/main" val="24435119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13013" y="1298812"/>
            <a:ext cx="9365974" cy="5791200"/>
          </a:xfrm>
        </p:spPr>
        <p:txBody>
          <a:bodyPr>
            <a:normAutofit fontScale="92500"/>
          </a:bodyPr>
          <a:lstStyle/>
          <a:p>
            <a:r>
              <a:rPr lang="en-US" sz="2400" dirty="0"/>
              <a:t>Given the bending stress, </a:t>
            </a:r>
            <a:r>
              <a:rPr lang="en-US" sz="2400" i="1" dirty="0" err="1"/>
              <a:t>st</a:t>
            </a:r>
            <a:r>
              <a:rPr lang="en-US" sz="2400" dirty="0"/>
              <a:t>, the contact stress, </a:t>
            </a:r>
            <a:r>
              <a:rPr lang="en-US" sz="2400" i="1" dirty="0" err="1"/>
              <a:t>sc</a:t>
            </a:r>
            <a:r>
              <a:rPr lang="en-US" sz="2400" dirty="0"/>
              <a:t>, and the rotational speed of both the pinion, </a:t>
            </a:r>
            <a:r>
              <a:rPr lang="en-US" sz="2400" i="1" dirty="0" err="1"/>
              <a:t>nP</a:t>
            </a:r>
            <a:r>
              <a:rPr lang="en-US" sz="2400" dirty="0"/>
              <a:t>, and the gear, </a:t>
            </a:r>
            <a:r>
              <a:rPr lang="de-DE" sz="2400" i="1" dirty="0"/>
              <a:t>nG </a:t>
            </a:r>
            <a:r>
              <a:rPr lang="de-DE" sz="2400" dirty="0"/>
              <a:t>from analyses</a:t>
            </a:r>
          </a:p>
          <a:p>
            <a:r>
              <a:rPr lang="en-US" sz="2400" dirty="0"/>
              <a:t>Decide on the safety factor; typically </a:t>
            </a:r>
            <a:r>
              <a:rPr lang="en-US" sz="2400" i="1" dirty="0"/>
              <a:t>SF </a:t>
            </a:r>
            <a:r>
              <a:rPr lang="en-US" sz="2400" dirty="0"/>
              <a:t>= 1.00 unless </a:t>
            </a:r>
            <a:r>
              <a:rPr lang="de-DE" sz="2400" dirty="0"/>
              <a:t>unusual conditions exist. AGMA recommends values for </a:t>
            </a:r>
            <a:r>
              <a:rPr lang="en-US" sz="2400" i="1" dirty="0"/>
              <a:t>SF </a:t>
            </a:r>
            <a:r>
              <a:rPr lang="en-US" sz="2400" dirty="0"/>
              <a:t>from 1.0 to 1.5.</a:t>
            </a:r>
          </a:p>
          <a:p>
            <a:r>
              <a:rPr lang="en-US" sz="2400" dirty="0"/>
              <a:t>Decide on the desired reliability and use Table 9–11 to determine </a:t>
            </a:r>
            <a:r>
              <a:rPr lang="en-US" sz="2400" i="1" dirty="0"/>
              <a:t>KR</a:t>
            </a:r>
            <a:r>
              <a:rPr lang="en-US" sz="2400" dirty="0"/>
              <a:t>; typically use </a:t>
            </a:r>
            <a:r>
              <a:rPr lang="en-US" sz="2400" i="1" dirty="0"/>
              <a:t>KR </a:t>
            </a:r>
            <a:r>
              <a:rPr lang="en-US" sz="2400" dirty="0"/>
              <a:t>= 1.00 for a reliability of 0.99 (one failure in 100).</a:t>
            </a:r>
          </a:p>
          <a:p>
            <a:r>
              <a:rPr lang="en-US" sz="2400" dirty="0"/>
              <a:t>Specify the desired life in hours for the gears using Table 9–12 as a guide.</a:t>
            </a:r>
          </a:p>
          <a:p>
            <a:pPr algn="just"/>
            <a:r>
              <a:rPr lang="en-US" sz="2400" dirty="0"/>
              <a:t>Compute the expected number of load cycles for the pinion and the gear using Equation (9–27).</a:t>
            </a:r>
          </a:p>
          <a:p>
            <a:pPr algn="just"/>
            <a:r>
              <a:rPr lang="en-US" sz="2400" dirty="0"/>
              <a:t>Use Figure 9–21 to determine </a:t>
            </a:r>
            <a:r>
              <a:rPr lang="en-US" sz="2400" i="1" dirty="0"/>
              <a:t>Y</a:t>
            </a:r>
            <a:r>
              <a:rPr lang="en-US" sz="2400" i="1" baseline="-25000" dirty="0"/>
              <a:t>N</a:t>
            </a:r>
            <a:r>
              <a:rPr lang="en-US" sz="2400" i="1" dirty="0"/>
              <a:t> </a:t>
            </a:r>
            <a:r>
              <a:rPr lang="en-US" sz="2400" dirty="0"/>
              <a:t>for the pinion and Figure 9–22 to determine </a:t>
            </a:r>
            <a:r>
              <a:rPr lang="en-US" sz="2400" i="1" dirty="0"/>
              <a:t>Z</a:t>
            </a:r>
            <a:r>
              <a:rPr lang="en-US" sz="2400" i="1" baseline="-25000" dirty="0"/>
              <a:t>N</a:t>
            </a:r>
            <a:r>
              <a:rPr lang="en-US" sz="2400" i="1" dirty="0"/>
              <a:t> </a:t>
            </a:r>
            <a:r>
              <a:rPr lang="en-US" sz="2400" dirty="0"/>
              <a:t>for the gear. The values may be read from the graphs or computed from the equations given in the figures.</a:t>
            </a:r>
          </a:p>
        </p:txBody>
      </p:sp>
      <p:sp>
        <p:nvSpPr>
          <p:cNvPr id="3" name="Title 2"/>
          <p:cNvSpPr>
            <a:spLocks noGrp="1"/>
          </p:cNvSpPr>
          <p:nvPr>
            <p:ph type="title"/>
          </p:nvPr>
        </p:nvSpPr>
        <p:spPr>
          <a:xfrm>
            <a:off x="1413013" y="136477"/>
            <a:ext cx="8229600" cy="838200"/>
          </a:xfrm>
        </p:spPr>
        <p:txBody>
          <a:bodyPr>
            <a:noAutofit/>
          </a:bodyPr>
          <a:lstStyle/>
          <a:p>
            <a:r>
              <a:rPr lang="en-US" sz="3200" dirty="0"/>
              <a:t>Guidelines for Specifying Metallic Materials</a:t>
            </a:r>
            <a:br>
              <a:rPr lang="en-US" sz="3200" dirty="0"/>
            </a:br>
            <a:r>
              <a:rPr lang="en-US" sz="3200" dirty="0"/>
              <a:t> for Gears</a:t>
            </a:r>
          </a:p>
        </p:txBody>
      </p:sp>
    </p:spTree>
    <p:extLst>
      <p:ext uri="{BB962C8B-B14F-4D97-AF65-F5344CB8AC3E}">
        <p14:creationId xmlns:p14="http://schemas.microsoft.com/office/powerpoint/2010/main" val="38471280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Effect transition="in" filter="fade">
                                      <p:cBhvr>
                                        <p:cTn id="31"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23583" y="1146412"/>
            <a:ext cx="10522424" cy="5880554"/>
          </a:xfrm>
        </p:spPr>
        <p:txBody>
          <a:bodyPr>
            <a:normAutofit fontScale="92500" lnSpcReduction="20000"/>
          </a:bodyPr>
          <a:lstStyle/>
          <a:p>
            <a:pPr algn="just"/>
            <a:r>
              <a:rPr lang="en-US" sz="2400" dirty="0"/>
              <a:t>Use Equation (9–31) to evaluate the required </a:t>
            </a:r>
            <a:r>
              <a:rPr lang="en-US" sz="2400" i="1" dirty="0" err="1"/>
              <a:t>s</a:t>
            </a:r>
            <a:r>
              <a:rPr lang="en-US" sz="2400" i="1" baseline="-25000" dirty="0" err="1"/>
              <a:t>acP</a:t>
            </a:r>
            <a:r>
              <a:rPr lang="en-US" sz="2400" i="1" dirty="0"/>
              <a:t> </a:t>
            </a:r>
            <a:r>
              <a:rPr lang="en-US" sz="2400" dirty="0"/>
              <a:t>for the pinion because it typically has the most critical value for </a:t>
            </a:r>
            <a:r>
              <a:rPr lang="en-US" sz="2400" i="1" dirty="0"/>
              <a:t>s</a:t>
            </a:r>
            <a:r>
              <a:rPr lang="en-US" sz="2400" i="1" baseline="-25000" dirty="0"/>
              <a:t>ac</a:t>
            </a:r>
            <a:r>
              <a:rPr lang="en-US" sz="2400" dirty="0"/>
              <a:t>. Then consult Figure 9–19 to determine if through-hardened Grade 1 steel can be used.</a:t>
            </a:r>
          </a:p>
          <a:p>
            <a:pPr lvl="1">
              <a:buFont typeface="Courier New" panose="02070309020205020404" pitchFamily="49" charset="0"/>
              <a:buChar char="o"/>
            </a:pPr>
            <a:r>
              <a:rPr lang="en-US" sz="2400" dirty="0"/>
              <a:t>Then consult Figure 9–19 to determine if through-hardened Grade 1 steel can be used. Enter the chart from the value of </a:t>
            </a:r>
            <a:r>
              <a:rPr lang="en-US" sz="2400" i="1" dirty="0"/>
              <a:t>sac </a:t>
            </a:r>
            <a:r>
              <a:rPr lang="en-US" sz="2400" dirty="0"/>
              <a:t>on the vertical axis; project horizontally to the Grade 1 line; then project vertically down to the Brinell hardness axis to read the minimum acceptable HB hardness. </a:t>
            </a:r>
          </a:p>
          <a:p>
            <a:pPr lvl="1">
              <a:buFont typeface="Courier New" panose="02070309020205020404" pitchFamily="49" charset="0"/>
              <a:buChar char="o"/>
            </a:pPr>
            <a:r>
              <a:rPr lang="en-US" sz="2400" dirty="0"/>
              <a:t>Note that the value should be between HB 180 and HB 400. The most desirable portion of this range is about HB 250 to HB 400. </a:t>
            </a:r>
          </a:p>
          <a:p>
            <a:pPr lvl="1">
              <a:buFont typeface="Courier New" panose="02070309020205020404" pitchFamily="49" charset="0"/>
              <a:buChar char="o"/>
            </a:pPr>
            <a:r>
              <a:rPr lang="en-US" sz="2400" dirty="0"/>
              <a:t>If the value is lower, then a more compact gear size can </a:t>
            </a:r>
            <a:r>
              <a:rPr lang="de-DE" sz="2400" dirty="0"/>
              <a:t>usually </a:t>
            </a:r>
            <a:r>
              <a:rPr lang="en-US" sz="2400" dirty="0"/>
              <a:t>be designed. </a:t>
            </a:r>
          </a:p>
          <a:p>
            <a:pPr lvl="1">
              <a:buFont typeface="Courier New" panose="02070309020205020404" pitchFamily="49" charset="0"/>
              <a:buChar char="o"/>
            </a:pPr>
            <a:r>
              <a:rPr lang="en-US" sz="2400" dirty="0"/>
              <a:t>No value greater than HB 400 should be considered for through-hardened steels. Only Grade 1 steels are recommended.</a:t>
            </a:r>
          </a:p>
          <a:p>
            <a:pPr algn="just"/>
            <a:endParaRPr lang="en-US" sz="2400" dirty="0"/>
          </a:p>
          <a:p>
            <a:pPr algn="just"/>
            <a:r>
              <a:rPr lang="en-US" sz="2400" dirty="0"/>
              <a:t>Step 7 produces a reasonable result, proceed to compute </a:t>
            </a:r>
            <a:r>
              <a:rPr lang="en-US" sz="2400" i="1" dirty="0" err="1"/>
              <a:t>s</a:t>
            </a:r>
            <a:r>
              <a:rPr lang="en-US" sz="2400" i="1" baseline="-25000" dirty="0" err="1"/>
              <a:t>acG</a:t>
            </a:r>
            <a:r>
              <a:rPr lang="en-US" sz="2400" i="1" dirty="0"/>
              <a:t> </a:t>
            </a:r>
            <a:r>
              <a:rPr lang="en-US" sz="2400" dirty="0"/>
              <a:t>for the gear using Equation (9–31) and compute </a:t>
            </a:r>
            <a:r>
              <a:rPr lang="en-US" sz="2400" i="1" dirty="0"/>
              <a:t>sat </a:t>
            </a:r>
            <a:r>
              <a:rPr lang="en-US" sz="2400" dirty="0"/>
              <a:t>for both the pinion and the gear using Equation (9–30).</a:t>
            </a:r>
          </a:p>
          <a:p>
            <a:endParaRPr lang="en-US" dirty="0"/>
          </a:p>
        </p:txBody>
      </p:sp>
      <p:sp>
        <p:nvSpPr>
          <p:cNvPr id="3" name="Title 2"/>
          <p:cNvSpPr>
            <a:spLocks noGrp="1"/>
          </p:cNvSpPr>
          <p:nvPr>
            <p:ph type="title"/>
          </p:nvPr>
        </p:nvSpPr>
        <p:spPr>
          <a:xfrm>
            <a:off x="900752" y="0"/>
            <a:ext cx="10276764" cy="838200"/>
          </a:xfrm>
        </p:spPr>
        <p:txBody>
          <a:bodyPr>
            <a:noAutofit/>
          </a:bodyPr>
          <a:lstStyle/>
          <a:p>
            <a:r>
              <a:rPr lang="en-US" sz="3200" dirty="0"/>
              <a:t>Guidelines for Specifying Metallic Materials</a:t>
            </a:r>
            <a:br>
              <a:rPr lang="en-US" sz="3200" dirty="0"/>
            </a:br>
            <a:r>
              <a:rPr lang="en-US" sz="3200" dirty="0"/>
              <a:t> for Gears</a:t>
            </a:r>
          </a:p>
        </p:txBody>
      </p:sp>
    </p:spTree>
    <p:extLst>
      <p:ext uri="{BB962C8B-B14F-4D97-AF65-F5344CB8AC3E}">
        <p14:creationId xmlns:p14="http://schemas.microsoft.com/office/powerpoint/2010/main" val="17510611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3204B-E6AA-CE50-50DD-BF014FA85E46}"/>
              </a:ext>
            </a:extLst>
          </p:cNvPr>
          <p:cNvSpPr>
            <a:spLocks noGrp="1"/>
          </p:cNvSpPr>
          <p:nvPr>
            <p:ph type="title"/>
          </p:nvPr>
        </p:nvSpPr>
        <p:spPr>
          <a:xfrm>
            <a:off x="677333" y="609600"/>
            <a:ext cx="10213579" cy="1320800"/>
          </a:xfrm>
        </p:spPr>
        <p:txBody>
          <a:bodyPr>
            <a:normAutofit/>
          </a:bodyPr>
          <a:lstStyle/>
          <a:p>
            <a:r>
              <a:rPr lang="en-US" sz="3600" dirty="0"/>
              <a:t>Guidelines for Specifying Metallic Materials</a:t>
            </a:r>
            <a:br>
              <a:rPr lang="en-US" sz="3600" dirty="0"/>
            </a:br>
            <a:r>
              <a:rPr lang="en-US" sz="3600" dirty="0"/>
              <a:t> for Gears</a:t>
            </a:r>
            <a:endParaRPr lang="en-PK" dirty="0"/>
          </a:p>
        </p:txBody>
      </p:sp>
      <p:sp>
        <p:nvSpPr>
          <p:cNvPr id="3" name="Content Placeholder 2">
            <a:extLst>
              <a:ext uri="{FF2B5EF4-FFF2-40B4-BE49-F238E27FC236}">
                <a16:creationId xmlns:a16="http://schemas.microsoft.com/office/drawing/2014/main" id="{593B6648-5D36-AAA7-7613-9FCB3A73457F}"/>
              </a:ext>
            </a:extLst>
          </p:cNvPr>
          <p:cNvSpPr>
            <a:spLocks noGrp="1"/>
          </p:cNvSpPr>
          <p:nvPr>
            <p:ph idx="1"/>
          </p:nvPr>
        </p:nvSpPr>
        <p:spPr>
          <a:xfrm>
            <a:off x="677333" y="2160589"/>
            <a:ext cx="9995215" cy="3880773"/>
          </a:xfrm>
        </p:spPr>
        <p:txBody>
          <a:bodyPr/>
          <a:lstStyle/>
          <a:p>
            <a:pPr algn="just"/>
            <a:r>
              <a:rPr lang="en-US" sz="2200" dirty="0"/>
              <a:t>Using the required hardness HB for the pinion computed in Step 7, specify a suitable material and its heat treatment using Appendices 3 and 4.</a:t>
            </a:r>
          </a:p>
          <a:p>
            <a:pPr algn="just"/>
            <a:r>
              <a:rPr lang="en-US" sz="2200" dirty="0"/>
              <a:t>If Step 8 is not successful, either redesign the gears or consider using case-hardened steel with the values for </a:t>
            </a:r>
            <a:r>
              <a:rPr lang="en-US" sz="2200" i="1" dirty="0"/>
              <a:t>s</a:t>
            </a:r>
            <a:r>
              <a:rPr lang="en-US" sz="2200" i="1" baseline="-25000" dirty="0"/>
              <a:t>ac</a:t>
            </a:r>
            <a:r>
              <a:rPr lang="en-US" sz="2200" i="1" dirty="0"/>
              <a:t> </a:t>
            </a:r>
            <a:r>
              <a:rPr lang="en-US" sz="2200" dirty="0"/>
              <a:t>taken from Table 9–9.</a:t>
            </a:r>
          </a:p>
          <a:p>
            <a:pPr algn="just"/>
            <a:r>
              <a:rPr lang="en-US" sz="2200" dirty="0"/>
              <a:t>If the design is using cast iron or bronze, consult Table 9–10 for values for </a:t>
            </a:r>
            <a:r>
              <a:rPr lang="en-US" sz="2200" i="1" dirty="0"/>
              <a:t>s</a:t>
            </a:r>
            <a:r>
              <a:rPr lang="en-US" sz="2200" i="1" baseline="-25000" dirty="0"/>
              <a:t>ac</a:t>
            </a:r>
            <a:r>
              <a:rPr lang="en-US" sz="2200" dirty="0"/>
              <a:t>.</a:t>
            </a:r>
          </a:p>
          <a:p>
            <a:endParaRPr lang="en-PK" dirty="0"/>
          </a:p>
        </p:txBody>
      </p:sp>
    </p:spTree>
    <p:extLst>
      <p:ext uri="{BB962C8B-B14F-4D97-AF65-F5344CB8AC3E}">
        <p14:creationId xmlns:p14="http://schemas.microsoft.com/office/powerpoint/2010/main" val="1813974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24948"/>
            <a:ext cx="9750287" cy="5791200"/>
          </a:xfrm>
        </p:spPr>
        <p:txBody>
          <a:bodyPr>
            <a:normAutofit/>
          </a:bodyPr>
          <a:lstStyle/>
          <a:p>
            <a:pPr algn="just"/>
            <a:r>
              <a:rPr lang="en-US" sz="2400" dirty="0"/>
              <a:t>Design a pair of spur gears to be used as a part of the drive for a chipper to prepare pulpwood for use in a paper mill. Intermittent use is expected. An electric motor transmits 3.0 horsepower to the pinion at 1750 rpm and the gear must rotate between 460 and 465 rpm. A compact design is desired.</a:t>
            </a:r>
          </a:p>
        </p:txBody>
      </p:sp>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Tree>
    <p:extLst>
      <p:ext uri="{BB962C8B-B14F-4D97-AF65-F5344CB8AC3E}">
        <p14:creationId xmlns:p14="http://schemas.microsoft.com/office/powerpoint/2010/main" val="32559207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Contact Stress in Gear Teeth</a:t>
            </a:r>
          </a:p>
        </p:txBody>
      </p:sp>
      <p:sp>
        <p:nvSpPr>
          <p:cNvPr id="2" name="Content Placeholder 1"/>
          <p:cNvSpPr>
            <a:spLocks noGrp="1"/>
          </p:cNvSpPr>
          <p:nvPr>
            <p:ph idx="1"/>
          </p:nvPr>
        </p:nvSpPr>
        <p:spPr>
          <a:xfrm>
            <a:off x="1523999" y="1828800"/>
            <a:ext cx="9515061" cy="4800600"/>
          </a:xfrm>
        </p:spPr>
        <p:txBody>
          <a:bodyPr>
            <a:normAutofit/>
          </a:bodyPr>
          <a:lstStyle/>
          <a:p>
            <a:pPr algn="just"/>
            <a:endParaRPr lang="en-US" sz="2400" dirty="0"/>
          </a:p>
          <a:p>
            <a:pPr algn="just"/>
            <a:r>
              <a:rPr lang="en-US" sz="2400" dirty="0"/>
              <a:t>The tensile modulus of elasticity is </a:t>
            </a:r>
            <a:r>
              <a:rPr lang="en-US" sz="2400" i="1" dirty="0"/>
              <a:t>E </a:t>
            </a:r>
            <a:r>
              <a:rPr lang="en-US" sz="2400" dirty="0"/>
              <a:t>and the Poisson’s ratio is </a:t>
            </a:r>
            <a:r>
              <a:rPr lang="en-US" sz="2400" i="1" dirty="0"/>
              <a:t>v</a:t>
            </a:r>
            <a:r>
              <a:rPr lang="en-US" sz="2400" dirty="0"/>
              <a:t>. </a:t>
            </a:r>
            <a:r>
              <a:rPr lang="en-US" sz="2400" i="1" dirty="0" err="1"/>
              <a:t>W</a:t>
            </a:r>
            <a:r>
              <a:rPr lang="en-US" sz="2400" i="1" baseline="-25000" dirty="0" err="1"/>
              <a:t>c</a:t>
            </a:r>
            <a:r>
              <a:rPr lang="en-US" sz="2400" i="1" dirty="0"/>
              <a:t> </a:t>
            </a:r>
            <a:r>
              <a:rPr lang="en-US" sz="2400" dirty="0"/>
              <a:t>is the contact force exerted between the two bodies, and </a:t>
            </a:r>
            <a:r>
              <a:rPr lang="en-US" sz="2400" i="1" dirty="0"/>
              <a:t>F </a:t>
            </a:r>
            <a:r>
              <a:rPr lang="en-US" sz="2400" dirty="0"/>
              <a:t>is the length of the contacting surfaces. The radii of curvature of the two surfaces are called </a:t>
            </a:r>
            <a:r>
              <a:rPr lang="en-US" sz="2400" i="1" dirty="0"/>
              <a:t>r</a:t>
            </a:r>
            <a:r>
              <a:rPr lang="en-US" sz="2400" baseline="-25000" dirty="0"/>
              <a:t>1</a:t>
            </a:r>
            <a:r>
              <a:rPr lang="en-US" sz="2400" dirty="0"/>
              <a:t> and </a:t>
            </a:r>
            <a:r>
              <a:rPr lang="en-US" sz="2400" i="1" dirty="0"/>
              <a:t>r</a:t>
            </a:r>
            <a:r>
              <a:rPr lang="en-US" sz="2400" baseline="-25000" dirty="0"/>
              <a:t>2</a:t>
            </a:r>
            <a:r>
              <a:rPr lang="en-US" sz="2400" dirty="0"/>
              <a:t>.</a:t>
            </a:r>
          </a:p>
        </p:txBody>
      </p:sp>
      <p:pic>
        <p:nvPicPr>
          <p:cNvPr id="5" name="Picture 4">
            <a:extLst>
              <a:ext uri="{FF2B5EF4-FFF2-40B4-BE49-F238E27FC236}">
                <a16:creationId xmlns:a16="http://schemas.microsoft.com/office/drawing/2014/main" id="{C7F23D92-DEB2-415D-83F7-1F971EC82C61}"/>
              </a:ext>
            </a:extLst>
          </p:cNvPr>
          <p:cNvPicPr>
            <a:picLocks noChangeAspect="1"/>
          </p:cNvPicPr>
          <p:nvPr/>
        </p:nvPicPr>
        <p:blipFill>
          <a:blip r:embed="rId3"/>
          <a:stretch>
            <a:fillRect/>
          </a:stretch>
        </p:blipFill>
        <p:spPr>
          <a:xfrm>
            <a:off x="2389848" y="0"/>
            <a:ext cx="7412304" cy="1828800"/>
          </a:xfrm>
          <a:prstGeom prst="rect">
            <a:avLst/>
          </a:prstGeom>
        </p:spPr>
      </p:pic>
      <p:pic>
        <p:nvPicPr>
          <p:cNvPr id="6" name="Picture 5">
            <a:extLst>
              <a:ext uri="{FF2B5EF4-FFF2-40B4-BE49-F238E27FC236}">
                <a16:creationId xmlns:a16="http://schemas.microsoft.com/office/drawing/2014/main" id="{0ACD82C0-423E-4679-8CE1-2758CC56789A}"/>
              </a:ext>
            </a:extLst>
          </p:cNvPr>
          <p:cNvPicPr>
            <a:picLocks noChangeAspect="1"/>
          </p:cNvPicPr>
          <p:nvPr/>
        </p:nvPicPr>
        <p:blipFill>
          <a:blip r:embed="rId4"/>
          <a:stretch>
            <a:fillRect/>
          </a:stretch>
        </p:blipFill>
        <p:spPr>
          <a:xfrm>
            <a:off x="2389847" y="4523794"/>
            <a:ext cx="8278153" cy="2105607"/>
          </a:xfrm>
          <a:prstGeom prst="rect">
            <a:avLst/>
          </a:prstGeom>
        </p:spPr>
      </p:pic>
    </p:spTree>
    <p:extLst>
      <p:ext uri="{BB962C8B-B14F-4D97-AF65-F5344CB8AC3E}">
        <p14:creationId xmlns:p14="http://schemas.microsoft.com/office/powerpoint/2010/main" val="27827803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Contact Stress in Gear Teeth</a:t>
            </a:r>
          </a:p>
        </p:txBody>
      </p:sp>
      <p:sp>
        <p:nvSpPr>
          <p:cNvPr id="2" name="Content Placeholder 1"/>
          <p:cNvSpPr>
            <a:spLocks noGrp="1"/>
          </p:cNvSpPr>
          <p:nvPr>
            <p:ph idx="1"/>
          </p:nvPr>
        </p:nvSpPr>
        <p:spPr>
          <a:xfrm>
            <a:off x="1752599" y="3124200"/>
            <a:ext cx="10068339" cy="3505200"/>
          </a:xfrm>
        </p:spPr>
        <p:txBody>
          <a:bodyPr>
            <a:normAutofit/>
          </a:bodyPr>
          <a:lstStyle/>
          <a:p>
            <a:pPr algn="just"/>
            <a:endParaRPr lang="en-US" sz="2400" dirty="0"/>
          </a:p>
          <a:p>
            <a:pPr algn="just"/>
            <a:r>
              <a:rPr lang="en-US" sz="2400" dirty="0"/>
              <a:t>The second term in Equation (9–18) (including the square root) can be computed if the elastic properties of the materials for the pinion and gear are known. It is given the name </a:t>
            </a:r>
            <a:r>
              <a:rPr lang="en-US" sz="2400" i="1" dirty="0"/>
              <a:t>elastic coefficient, C</a:t>
            </a:r>
            <a:r>
              <a:rPr lang="en-US" sz="2400" i="1" baseline="-25000" dirty="0"/>
              <a:t>P</a:t>
            </a:r>
            <a:r>
              <a:rPr lang="en-US" sz="2400" dirty="0"/>
              <a:t>.</a:t>
            </a:r>
          </a:p>
        </p:txBody>
      </p:sp>
      <p:pic>
        <p:nvPicPr>
          <p:cNvPr id="5" name="Picture 4">
            <a:extLst>
              <a:ext uri="{FF2B5EF4-FFF2-40B4-BE49-F238E27FC236}">
                <a16:creationId xmlns:a16="http://schemas.microsoft.com/office/drawing/2014/main" id="{4E2347C1-7BEA-478F-8152-803AA3396D7F}"/>
              </a:ext>
            </a:extLst>
          </p:cNvPr>
          <p:cNvPicPr>
            <a:picLocks noChangeAspect="1"/>
          </p:cNvPicPr>
          <p:nvPr/>
        </p:nvPicPr>
        <p:blipFill>
          <a:blip r:embed="rId3"/>
          <a:stretch>
            <a:fillRect/>
          </a:stretch>
        </p:blipFill>
        <p:spPr>
          <a:xfrm>
            <a:off x="1752600" y="985837"/>
            <a:ext cx="7769860" cy="2133600"/>
          </a:xfrm>
          <a:prstGeom prst="rect">
            <a:avLst/>
          </a:prstGeom>
        </p:spPr>
      </p:pic>
    </p:spTree>
    <p:extLst>
      <p:ext uri="{BB962C8B-B14F-4D97-AF65-F5344CB8AC3E}">
        <p14:creationId xmlns:p14="http://schemas.microsoft.com/office/powerpoint/2010/main" val="15572845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Elastic Coefficient </a:t>
            </a:r>
            <a:r>
              <a:rPr lang="en-US" sz="4000" i="1" dirty="0"/>
              <a:t>C</a:t>
            </a:r>
            <a:r>
              <a:rPr lang="en-US" sz="4000" i="1" baseline="-25000" dirty="0"/>
              <a:t>P</a:t>
            </a:r>
          </a:p>
        </p:txBody>
      </p:sp>
      <p:sp>
        <p:nvSpPr>
          <p:cNvPr id="2" name="Content Placeholder 1"/>
          <p:cNvSpPr>
            <a:spLocks noGrp="1"/>
          </p:cNvSpPr>
          <p:nvPr>
            <p:ph idx="1"/>
          </p:nvPr>
        </p:nvSpPr>
        <p:spPr>
          <a:xfrm>
            <a:off x="1752600" y="838200"/>
            <a:ext cx="8610600" cy="5791200"/>
          </a:xfrm>
        </p:spPr>
        <p:txBody>
          <a:bodyPr>
            <a:normAutofit/>
          </a:bodyPr>
          <a:lstStyle/>
          <a:p>
            <a:r>
              <a:rPr lang="en-US" dirty="0"/>
              <a:t>Manufacturers, designers, and users of gears must agree on standards used to determine the acceptability of gears produced.</a:t>
            </a:r>
          </a:p>
          <a:p>
            <a:r>
              <a:rPr lang="en-US" dirty="0"/>
              <a:t>The current AGMA standard 2015-1-A01 employs 10 accuracy grades from A2 (most precise) to A11 (least precise).</a:t>
            </a:r>
          </a:p>
        </p:txBody>
      </p:sp>
      <p:pic>
        <p:nvPicPr>
          <p:cNvPr id="5" name="Picture 4">
            <a:extLst>
              <a:ext uri="{FF2B5EF4-FFF2-40B4-BE49-F238E27FC236}">
                <a16:creationId xmlns:a16="http://schemas.microsoft.com/office/drawing/2014/main" id="{F00BF71A-693C-4E41-B706-D37A29BA067F}"/>
              </a:ext>
            </a:extLst>
          </p:cNvPr>
          <p:cNvPicPr>
            <a:picLocks noChangeAspect="1"/>
          </p:cNvPicPr>
          <p:nvPr/>
        </p:nvPicPr>
        <p:blipFill>
          <a:blip r:embed="rId3"/>
          <a:stretch>
            <a:fillRect/>
          </a:stretch>
        </p:blipFill>
        <p:spPr>
          <a:xfrm>
            <a:off x="1485900" y="838200"/>
            <a:ext cx="9144000" cy="5615796"/>
          </a:xfrm>
          <a:prstGeom prst="rect">
            <a:avLst/>
          </a:prstGeom>
        </p:spPr>
      </p:pic>
    </p:spTree>
    <p:extLst>
      <p:ext uri="{BB962C8B-B14F-4D97-AF65-F5344CB8AC3E}">
        <p14:creationId xmlns:p14="http://schemas.microsoft.com/office/powerpoint/2010/main" val="31152734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Contact Stress in Gear Teeth</a:t>
            </a:r>
          </a:p>
        </p:txBody>
      </p:sp>
      <p:sp>
        <p:nvSpPr>
          <p:cNvPr id="2" name="Content Placeholder 1"/>
          <p:cNvSpPr>
            <a:spLocks noGrp="1"/>
          </p:cNvSpPr>
          <p:nvPr>
            <p:ph idx="1"/>
          </p:nvPr>
        </p:nvSpPr>
        <p:spPr>
          <a:xfrm>
            <a:off x="1752599" y="838200"/>
            <a:ext cx="9896061" cy="5791200"/>
          </a:xfrm>
        </p:spPr>
        <p:txBody>
          <a:bodyPr>
            <a:normAutofit/>
          </a:bodyPr>
          <a:lstStyle/>
          <a:p>
            <a:pPr algn="just"/>
            <a:r>
              <a:rPr lang="en-US" sz="2400" dirty="0"/>
              <a:t>Considering all the parameters, the contact stress equation becomes:</a:t>
            </a:r>
          </a:p>
          <a:p>
            <a:pPr algn="just"/>
            <a:endParaRPr lang="en-US" sz="2400" dirty="0"/>
          </a:p>
          <a:p>
            <a:pPr algn="just"/>
            <a:endParaRPr lang="en-US" sz="2400" dirty="0"/>
          </a:p>
          <a:p>
            <a:pPr marL="0" indent="0" algn="just">
              <a:buNone/>
            </a:pPr>
            <a:endParaRPr lang="en-US" sz="2400" dirty="0"/>
          </a:p>
          <a:p>
            <a:pPr algn="just"/>
            <a:r>
              <a:rPr lang="en-US" sz="2400" dirty="0"/>
              <a:t>Where </a:t>
            </a:r>
            <a:r>
              <a:rPr lang="en-US" sz="2400" b="1" i="1" dirty="0"/>
              <a:t>I</a:t>
            </a:r>
            <a:r>
              <a:rPr lang="en-US" sz="2400" dirty="0"/>
              <a:t> is the geometry factor, </a:t>
            </a:r>
            <a:r>
              <a:rPr lang="en-US" sz="2400" b="1" i="1" dirty="0"/>
              <a:t>C</a:t>
            </a:r>
            <a:r>
              <a:rPr lang="en-US" sz="2400" b="1" i="1" baseline="-25000" dirty="0"/>
              <a:t>P</a:t>
            </a:r>
            <a:r>
              <a:rPr lang="en-US" sz="2400" dirty="0"/>
              <a:t> is the elastic coefficient, </a:t>
            </a:r>
            <a:r>
              <a:rPr lang="en-US" sz="2400" b="1" i="1" dirty="0"/>
              <a:t>D</a:t>
            </a:r>
            <a:r>
              <a:rPr lang="en-US" sz="2400" b="1" i="1" baseline="-25000" dirty="0"/>
              <a:t>P</a:t>
            </a:r>
            <a:r>
              <a:rPr lang="en-US" sz="2400" dirty="0"/>
              <a:t> is the pinion pitch diameter, and </a:t>
            </a:r>
            <a:r>
              <a:rPr lang="en-US" sz="2400" b="1" i="1" dirty="0"/>
              <a:t>F</a:t>
            </a:r>
            <a:r>
              <a:rPr lang="en-US" sz="2400" dirty="0"/>
              <a:t> is the face width of the gears.</a:t>
            </a:r>
          </a:p>
          <a:p>
            <a:endParaRPr lang="en-US" dirty="0"/>
          </a:p>
        </p:txBody>
      </p:sp>
      <p:pic>
        <p:nvPicPr>
          <p:cNvPr id="5" name="Picture 4">
            <a:extLst>
              <a:ext uri="{FF2B5EF4-FFF2-40B4-BE49-F238E27FC236}">
                <a16:creationId xmlns:a16="http://schemas.microsoft.com/office/drawing/2014/main" id="{3B4EF5E6-A211-4A2D-88C7-0A3AACBFB99B}"/>
              </a:ext>
            </a:extLst>
          </p:cNvPr>
          <p:cNvPicPr>
            <a:picLocks noChangeAspect="1"/>
          </p:cNvPicPr>
          <p:nvPr/>
        </p:nvPicPr>
        <p:blipFill>
          <a:blip r:embed="rId3"/>
          <a:stretch>
            <a:fillRect/>
          </a:stretch>
        </p:blipFill>
        <p:spPr>
          <a:xfrm>
            <a:off x="4734340" y="1585080"/>
            <a:ext cx="2991678" cy="1439745"/>
          </a:xfrm>
          <a:prstGeom prst="rect">
            <a:avLst/>
          </a:prstGeom>
        </p:spPr>
      </p:pic>
    </p:spTree>
    <p:extLst>
      <p:ext uri="{BB962C8B-B14F-4D97-AF65-F5344CB8AC3E}">
        <p14:creationId xmlns:p14="http://schemas.microsoft.com/office/powerpoint/2010/main" val="31954277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20847</TotalTime>
  <Words>3067</Words>
  <Application>Microsoft Office PowerPoint</Application>
  <PresentationFormat>Widescreen</PresentationFormat>
  <Paragraphs>237</Paragraphs>
  <Slides>54</Slides>
  <Notes>43</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Arial</vt:lpstr>
      <vt:lpstr>Calibri</vt:lpstr>
      <vt:lpstr>Calibri Light</vt:lpstr>
      <vt:lpstr>Courier New</vt:lpstr>
      <vt:lpstr>Helvetica Neue</vt:lpstr>
      <vt:lpstr>SabonLTPro-Italic</vt:lpstr>
      <vt:lpstr>SabonLTPro-Roman</vt:lpstr>
      <vt:lpstr>TradeGothicLTPro-Bd2</vt:lpstr>
      <vt:lpstr>Trebuchet MS</vt:lpstr>
      <vt:lpstr>Wingdings 3</vt:lpstr>
      <vt:lpstr>Office Theme</vt:lpstr>
      <vt:lpstr>Facet</vt:lpstr>
      <vt:lpstr>Spur Gear Design</vt:lpstr>
      <vt:lpstr>Bending Stress Number (st)</vt:lpstr>
      <vt:lpstr>Contact Stress in Gear Teeth</vt:lpstr>
      <vt:lpstr>Contact Stress in Gear Teeth</vt:lpstr>
      <vt:lpstr>Contact Stress in Gear Teeth</vt:lpstr>
      <vt:lpstr>Contact Stress in Gear Teeth</vt:lpstr>
      <vt:lpstr>Contact Stress in Gear Teeth</vt:lpstr>
      <vt:lpstr>Elastic Coefficient CP</vt:lpstr>
      <vt:lpstr>Contact Stress in Gear Teeth</vt:lpstr>
      <vt:lpstr>Contact Stress in Gear Teeth</vt:lpstr>
      <vt:lpstr>Contact Ratio</vt:lpstr>
      <vt:lpstr>Contact Stress in Gear Teeth</vt:lpstr>
      <vt:lpstr>References </vt:lpstr>
      <vt:lpstr>Geometry Factor I</vt:lpstr>
      <vt:lpstr>Geometry Factor I</vt:lpstr>
      <vt:lpstr>PowerPoint Presentation</vt:lpstr>
      <vt:lpstr>contact stress number, sc</vt:lpstr>
      <vt:lpstr>Example Problem</vt:lpstr>
      <vt:lpstr>Metallic Gear Materials</vt:lpstr>
      <vt:lpstr>Carbon and Alloy Steel</vt:lpstr>
      <vt:lpstr>Steel Gear Materials</vt:lpstr>
      <vt:lpstr>Bending Stress Numbers and Brinell Hardness</vt:lpstr>
      <vt:lpstr>Contact Stress Numbers and Brinell Hardness</vt:lpstr>
      <vt:lpstr>Grade of Steels Through Hardened Gears</vt:lpstr>
      <vt:lpstr>Case-Hardened Steels</vt:lpstr>
      <vt:lpstr>PowerPoint Presentation</vt:lpstr>
      <vt:lpstr>PowerPoint Presentation</vt:lpstr>
      <vt:lpstr>Case-Hardened Steels</vt:lpstr>
      <vt:lpstr>Case-Hardened Steels</vt:lpstr>
      <vt:lpstr>Case-Hardened Steels</vt:lpstr>
      <vt:lpstr>Iron and Bronze Gear Materials</vt:lpstr>
      <vt:lpstr>Iron and Bronze Gear Materials</vt:lpstr>
      <vt:lpstr>Selection of Gear Materials</vt:lpstr>
      <vt:lpstr>General principles for specifying materials</vt:lpstr>
      <vt:lpstr>General principles for specifying materials</vt:lpstr>
      <vt:lpstr>General principles for specifying materials</vt:lpstr>
      <vt:lpstr>General principles for specifying materials</vt:lpstr>
      <vt:lpstr>General principles for specifying materials</vt:lpstr>
      <vt:lpstr>General principles for specifying materials</vt:lpstr>
      <vt:lpstr>Stress Cycle Factors</vt:lpstr>
      <vt:lpstr>Bending strength stress cycle factor, YN</vt:lpstr>
      <vt:lpstr>Pitting Resistance stress cycle factor, ZN</vt:lpstr>
      <vt:lpstr>Materials for gear</vt:lpstr>
      <vt:lpstr>Safety Factor for Material Selection</vt:lpstr>
      <vt:lpstr>Example Problem</vt:lpstr>
      <vt:lpstr>PowerPoint Presentation</vt:lpstr>
      <vt:lpstr>Design Approach for Gear Drives</vt:lpstr>
      <vt:lpstr>PROCEDURE FOR DESIGNING A SAFE AND LONG-LASTING GEAR DRIVE</vt:lpstr>
      <vt:lpstr>PROCEDURE FOR DESIGNING A SAFE AND LONG-LASTING GEAR DRIVE</vt:lpstr>
      <vt:lpstr>PROCEDURE FOR DESIGNING A SAFE AND LONG-LASTING GEAR DRIVE</vt:lpstr>
      <vt:lpstr>Guidelines for Specifying Metallic Materials  for Gears</vt:lpstr>
      <vt:lpstr>Guidelines for Specifying Metallic Materials  for Gears</vt:lpstr>
      <vt:lpstr>Guidelines for Specifying Metallic Materials  for Gears</vt:lpstr>
      <vt:lpstr>Example Problem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Spur Gear Design</dc:title>
  <dc:creator>Amina Younis</dc:creator>
  <cp:lastModifiedBy>Amina Younis</cp:lastModifiedBy>
  <cp:revision>9</cp:revision>
  <dcterms:created xsi:type="dcterms:W3CDTF">2021-11-30T01:13:48Z</dcterms:created>
  <dcterms:modified xsi:type="dcterms:W3CDTF">2024-11-24T07:32:58Z</dcterms:modified>
</cp:coreProperties>
</file>